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591" r:id="rId3"/>
    <p:sldId id="376" r:id="rId4"/>
    <p:sldId id="589" r:id="rId5"/>
    <p:sldId id="307" r:id="rId6"/>
    <p:sldId id="308" r:id="rId7"/>
    <p:sldId id="593" r:id="rId8"/>
    <p:sldId id="323" r:id="rId9"/>
    <p:sldId id="306" r:id="rId10"/>
    <p:sldId id="590" r:id="rId11"/>
    <p:sldId id="592" r:id="rId12"/>
    <p:sldId id="324" r:id="rId13"/>
    <p:sldId id="316" r:id="rId14"/>
    <p:sldId id="326" r:id="rId15"/>
    <p:sldId id="576" r:id="rId16"/>
    <p:sldId id="577" r:id="rId17"/>
    <p:sldId id="575" r:id="rId18"/>
    <p:sldId id="594" r:id="rId19"/>
    <p:sldId id="327" r:id="rId20"/>
    <p:sldId id="329" r:id="rId21"/>
    <p:sldId id="581" r:id="rId22"/>
    <p:sldId id="602" r:id="rId23"/>
    <p:sldId id="595" r:id="rId24"/>
    <p:sldId id="596" r:id="rId25"/>
    <p:sldId id="598" r:id="rId26"/>
    <p:sldId id="599" r:id="rId27"/>
    <p:sldId id="288" r:id="rId28"/>
    <p:sldId id="583" r:id="rId29"/>
    <p:sldId id="289" r:id="rId30"/>
    <p:sldId id="296" r:id="rId31"/>
    <p:sldId id="290" r:id="rId32"/>
    <p:sldId id="291" r:id="rId33"/>
    <p:sldId id="584" r:id="rId34"/>
    <p:sldId id="294" r:id="rId35"/>
    <p:sldId id="600" r:id="rId36"/>
    <p:sldId id="568" r:id="rId37"/>
    <p:sldId id="569" r:id="rId38"/>
    <p:sldId id="601" r:id="rId39"/>
    <p:sldId id="277" r:id="rId40"/>
    <p:sldId id="278" r:id="rId41"/>
    <p:sldId id="279" r:id="rId42"/>
    <p:sldId id="280" r:id="rId43"/>
    <p:sldId id="282" r:id="rId44"/>
    <p:sldId id="281" r:id="rId45"/>
    <p:sldId id="283" r:id="rId46"/>
    <p:sldId id="353" r:id="rId47"/>
  </p:sldIdLst>
  <p:sldSz cx="9144000" cy="6858000" type="screen4x3"/>
  <p:notesSz cx="6858000" cy="9144000"/>
  <p:custDataLst>
    <p:tags r:id="rId5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3130" autoAdjust="0"/>
  </p:normalViewPr>
  <p:slideViewPr>
    <p:cSldViewPr>
      <p:cViewPr varScale="1">
        <p:scale>
          <a:sx n="55" d="100"/>
          <a:sy n="55" d="100"/>
        </p:scale>
        <p:origin x="11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29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2E219-E959-4E94-9E0A-7B5F60EC2A3F}" type="datetimeFigureOut">
              <a:rPr lang="nl-NL" smtClean="0"/>
              <a:t>24-10-19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F20A6-917B-47D1-9BC8-EEDBA08F72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15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t>24-10-19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nl-NL" dirty="0"/>
              <a:t>v</a:t>
            </a:r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90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0D775AB3-8FFE-FD48-9448-3CF861E41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7385A2-2B96-0042-92B3-52D0D73193B8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62A27AB-0CD9-0E46-8097-B9DFDA839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18748C3-1BB5-4B41-8797-3ECAEBB54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8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0D775AB3-8FFE-FD48-9448-3CF861E41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7385A2-2B96-0042-92B3-52D0D73193B8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62A27AB-0CD9-0E46-8097-B9DFDA839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18748C3-1BB5-4B41-8797-3ECAEBB54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18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0D775AB3-8FFE-FD48-9448-3CF861E41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7385A2-2B96-0042-92B3-52D0D73193B8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62A27AB-0CD9-0E46-8097-B9DFDA839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18748C3-1BB5-4B41-8797-3ECAEBB54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59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0D775AB3-8FFE-FD48-9448-3CF861E41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7385A2-2B96-0042-92B3-52D0D73193B8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62A27AB-0CD9-0E46-8097-B9DFDA839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18748C3-1BB5-4B41-8797-3ECAEBB54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26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0D775AB3-8FFE-FD48-9448-3CF861E41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7385A2-2B96-0042-92B3-52D0D73193B8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62A27AB-0CD9-0E46-8097-B9DFDA839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18748C3-1BB5-4B41-8797-3ECAEBB54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77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F31604B2-FCAD-0B4C-8282-96238403F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00BC34-4A6F-174E-906A-0CFECA3A904B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4268917-6A75-CF41-A861-8843DAA7E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2C118B-D594-4E48-BE91-59F8FE416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21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0D775AB3-8FFE-FD48-9448-3CF861E41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7385A2-2B96-0042-92B3-52D0D73193B8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62A27AB-0CD9-0E46-8097-B9DFDA839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18748C3-1BB5-4B41-8797-3ECAEBB54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92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0D775AB3-8FFE-FD48-9448-3CF861E41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7385A2-2B96-0042-92B3-52D0D73193B8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62A27AB-0CD9-0E46-8097-B9DFDA839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18748C3-1BB5-4B41-8797-3ECAEBB54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19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0D775AB3-8FFE-FD48-9448-3CF861E41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7385A2-2B96-0042-92B3-52D0D73193B8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62A27AB-0CD9-0E46-8097-B9DFDA839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18748C3-1BB5-4B41-8797-3ECAEBB54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45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0D775AB3-8FFE-FD48-9448-3CF861E41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7385A2-2B96-0042-92B3-52D0D73193B8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62A27AB-0CD9-0E46-8097-B9DFDA839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18748C3-1BB5-4B41-8797-3ECAEBB54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3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B5FA0BC3-9593-C84D-A898-40BA6ABF2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85B278-BDD5-0C44-979D-3A45544280D9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47F3B62A-2AED-754F-AF3C-7801C915C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596C137-F4DA-E240-A1BC-4558BE1B6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86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F31604B2-FCAD-0B4C-8282-96238403F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00BC34-4A6F-174E-906A-0CFECA3A904B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4268917-6A75-CF41-A861-8843DAA7E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2C118B-D594-4E48-BE91-59F8FE416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07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F31604B2-FCAD-0B4C-8282-96238403F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00BC34-4A6F-174E-906A-0CFECA3A904B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4268917-6A75-CF41-A861-8843DAA7E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2C118B-D594-4E48-BE91-59F8FE416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53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5810CA90-AF1B-AB45-8179-148C5596F6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DF582C8C-4B01-8E42-BF64-E452A94AC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NL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D7492D2B-6355-0344-B167-6168E0018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01C9E9-ED64-EA43-8FFF-6456AFC8D9BD}" type="slidenum">
              <a:rPr lang="nl-NL" altLang="nl-NL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28349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5810CA90-AF1B-AB45-8179-148C5596F6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DF582C8C-4B01-8E42-BF64-E452A94AC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NL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D7492D2B-6355-0344-B167-6168E0018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01C9E9-ED64-EA43-8FFF-6456AFC8D9BD}" type="slidenum">
              <a:rPr lang="nl-NL" altLang="nl-NL"/>
              <a:pPr/>
              <a:t>33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1302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F31604B2-FCAD-0B4C-8282-96238403F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00BC34-4A6F-174E-906A-0CFECA3A904B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4268917-6A75-CF41-A861-8843DAA7E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2C118B-D594-4E48-BE91-59F8FE416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09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F31604B2-FCAD-0B4C-8282-96238403F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00BC34-4A6F-174E-906A-0CFECA3A904B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4268917-6A75-CF41-A861-8843DAA7E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2C118B-D594-4E48-BE91-59F8FE416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50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83308153-F45E-4F42-A31A-D60E8E36AE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E4A420-FCC6-0B40-A7B0-A7E97779143F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70DA552E-EBC4-7745-9EBE-553A4F2EA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EE37AD0-491E-A64F-BD4A-AA3578CC1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0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B21FA58-3998-894C-8F74-DE1FF10A6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BE31E8-6C6E-9045-9F92-D6A2AD2E0342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A74BF30-6E19-1C4F-8A0E-A7763301A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2196253-6214-6243-95E4-9120E04C1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5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B21FA58-3998-894C-8F74-DE1FF10A6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BE31E8-6C6E-9045-9F92-D6A2AD2E0342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A74BF30-6E19-1C4F-8A0E-A7763301A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2196253-6214-6243-95E4-9120E04C1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B5FA0BC3-9593-C84D-A898-40BA6ABF2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85B278-BDD5-0C44-979D-3A45544280D9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47F3B62A-2AED-754F-AF3C-7801C915C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596C137-F4DA-E240-A1BC-4558BE1B6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F31604B2-FCAD-0B4C-8282-96238403F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00BC34-4A6F-174E-906A-0CFECA3A904B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4268917-6A75-CF41-A861-8843DAA7E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2C118B-D594-4E48-BE91-59F8FE416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42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F31604B2-FCAD-0B4C-8282-96238403F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00BC34-4A6F-174E-906A-0CFECA3A904B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4268917-6A75-CF41-A861-8843DAA7E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2C118B-D594-4E48-BE91-59F8FE416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F31604B2-FCAD-0B4C-8282-96238403F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00BC34-4A6F-174E-906A-0CFECA3A904B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4268917-6A75-CF41-A861-8843DAA7E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2C118B-D594-4E48-BE91-59F8FE416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09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B5FA0BC3-9593-C84D-A898-40BA6ABF2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85B278-BDD5-0C44-979D-3A45544280D9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47F3B62A-2AED-754F-AF3C-7801C915C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596C137-F4DA-E240-A1BC-4558BE1B6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4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-1"/>
            <a:ext cx="914399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"/>
            <a:ext cx="914400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59243" y="1052736"/>
            <a:ext cx="7389221" cy="1656184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presentation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359243" y="3934610"/>
            <a:ext cx="4042079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Subtitle presentation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97060" y="3934685"/>
            <a:ext cx="3243080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  <p:pic>
        <p:nvPicPr>
          <p:cNvPr id="12" name="Picture 7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423" y="5013474"/>
            <a:ext cx="2358752" cy="105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35" y="6543376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 graph</a:t>
            </a:r>
          </a:p>
        </p:txBody>
      </p:sp>
      <p:pic>
        <p:nvPicPr>
          <p:cNvPr id="14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6545608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 video</a:t>
            </a: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6545608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"/>
            <a:ext cx="914400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1640" y="1052736"/>
            <a:ext cx="7390800" cy="1656184"/>
          </a:xfrm>
        </p:spPr>
        <p:txBody>
          <a:bodyPr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closure</a:t>
            </a: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13" y="6543376"/>
            <a:ext cx="3588750" cy="270000"/>
          </a:xfrm>
          <a:prstGeom prst="rect">
            <a:avLst/>
          </a:prstGeom>
        </p:spPr>
      </p:pic>
      <p:pic>
        <p:nvPicPr>
          <p:cNvPr id="10" name="Picture 7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423" y="5013474"/>
            <a:ext cx="2358752" cy="105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28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D0AA8D-2442-5748-A2D1-F7D837CF7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BB7F10-BAF7-DF4D-82D8-D49C41DC4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6B8207-8182-F34B-B73F-9E55B8B2A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B3305-C8EF-A14E-A190-6BBAC464A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43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67BBD7F-619A-E247-B6EC-6EA23F70B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6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5" y="1252836"/>
            <a:ext cx="5030981" cy="4795836"/>
          </a:xfrm>
          <a:noFill/>
        </p:spPr>
        <p:txBody>
          <a:bodyPr vert="horz" wrap="none" lIns="0" tIns="0" rIns="0" bIns="0"/>
          <a:lstStyle>
            <a:lvl1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>
                <a:solidFill>
                  <a:schemeClr val="bg2"/>
                </a:solidFill>
              </a:defRPr>
            </a:lvl1pPr>
            <a:lvl2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2000">
                <a:solidFill>
                  <a:schemeClr val="bg2"/>
                </a:solidFill>
              </a:defRPr>
            </a:lvl6pPr>
            <a:lvl7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 sz="1400">
                <a:solidFill>
                  <a:schemeClr val="bg2"/>
                </a:solidFill>
              </a:defRPr>
            </a:lvl8pPr>
            <a:lvl9pPr>
              <a:defRPr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Numbering</a:t>
            </a:r>
          </a:p>
          <a:p>
            <a:pPr lvl="1"/>
            <a:r>
              <a:rPr lang="en-US" noProof="0" dirty="0"/>
              <a:t>Bullet</a:t>
            </a:r>
          </a:p>
          <a:p>
            <a:pPr lvl="2"/>
            <a:r>
              <a:rPr lang="en-US" noProof="0" dirty="0"/>
              <a:t>Plain </a:t>
            </a:r>
            <a:r>
              <a:rPr lang="en-US" noProof="0" dirty="0" err="1"/>
              <a:t>tekst</a:t>
            </a:r>
            <a:r>
              <a:rPr lang="en-US" noProof="0" dirty="0"/>
              <a:t>	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yellow</a:t>
            </a:r>
          </a:p>
          <a:p>
            <a:pPr lvl="5"/>
            <a:r>
              <a:rPr lang="en-US" noProof="0" dirty="0"/>
              <a:t>Numbering</a:t>
            </a:r>
          </a:p>
          <a:p>
            <a:pPr lvl="6"/>
            <a:r>
              <a:rPr lang="en-US" noProof="0" dirty="0"/>
              <a:t>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5587316" y="1252539"/>
            <a:ext cx="3152019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8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6545608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3pPr>
              <a:defRPr/>
            </a:lvl3pPr>
            <a:lvl4pPr>
              <a:defRPr/>
            </a:lvl4pPr>
            <a:lvl5pPr>
              <a:defRPr/>
            </a:lvl5pPr>
            <a:lvl8pPr>
              <a:defRPr sz="1600"/>
            </a:lvl8pPr>
            <a:lvl9pPr>
              <a:defRPr/>
            </a:lvl9pPr>
          </a:lstStyle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6545608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5" y="1252836"/>
            <a:ext cx="5840650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396986" y="1252539"/>
            <a:ext cx="2342350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6545608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4091501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2" y="1252539"/>
            <a:ext cx="409117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16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6545608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4" y="1252836"/>
            <a:ext cx="2548000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3104334" y="1252539"/>
            <a:ext cx="563500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16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6545608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5" y="1252539"/>
            <a:ext cx="8334560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6545608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4091501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59312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1" y="1252539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762195" y="1252539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4648161" y="3751624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6762195" y="3751624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21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6545608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4" y="1252836"/>
            <a:ext cx="4091500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7835" y="1252538"/>
            <a:ext cx="1969200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760490" y="1252538"/>
            <a:ext cx="1969200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18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6545608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5" y="404664"/>
            <a:ext cx="8334670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5" y="1252836"/>
            <a:ext cx="8334670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sp>
        <p:nvSpPr>
          <p:cNvPr id="20" name="Rechthoek 19"/>
          <p:cNvSpPr/>
          <p:nvPr userDrawn="1"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68544" tIns="34272" rIns="68544" bIns="3427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434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1499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grpSp>
        <p:nvGrpSpPr>
          <p:cNvPr id="15" name="Grid" hidden="1"/>
          <p:cNvGrpSpPr/>
          <p:nvPr userDrawn="1"/>
        </p:nvGrpSpPr>
        <p:grpSpPr>
          <a:xfrm>
            <a:off x="0" y="0"/>
            <a:ext cx="9144000" cy="6858004"/>
            <a:chOff x="-2" y="-1"/>
            <a:chExt cx="9144000" cy="6858004"/>
          </a:xfrm>
        </p:grpSpPr>
        <p:sp>
          <p:nvSpPr>
            <p:cNvPr id="16" name="Rechthoek 15"/>
            <p:cNvSpPr/>
            <p:nvPr userDrawn="1"/>
          </p:nvSpPr>
          <p:spPr bwMode="auto">
            <a:xfrm>
              <a:off x="0" y="0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7" name="Rechthoek 16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8" name="Rechthoek 17"/>
            <p:cNvSpPr/>
            <p:nvPr userDrawn="1"/>
          </p:nvSpPr>
          <p:spPr bwMode="auto">
            <a:xfrm rot="5400000">
              <a:off x="5512664" y="3226670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>
              <a:off x="0" y="848172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 bwMode="auto">
            <a:xfrm>
              <a:off x="0" y="6048672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  <p:sldLayoutId id="2147483672" r:id="rId13"/>
    <p:sldLayoutId id="2147483673" r:id="rId14"/>
  </p:sldLayoutIdLst>
  <p:hf hdr="0" ftr="0"/>
  <p:txStyles>
    <p:titleStyle>
      <a:lvl1pPr algn="l" defTabSz="685434" rtl="0" eaLnBrk="1" latinLnBrk="0" hangingPunct="1">
        <a:spcBef>
          <a:spcPct val="0"/>
        </a:spcBef>
        <a:buNone/>
        <a:defRPr sz="36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5659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271318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-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35659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6pPr>
      <a:lvl7pPr marL="271318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dm.universiteitleiden.nl/Python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020/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nda.com/distribution/#download-sec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" y="1052736"/>
            <a:ext cx="9143999" cy="1656184"/>
          </a:xfrm>
        </p:spPr>
        <p:txBody>
          <a:bodyPr/>
          <a:lstStyle/>
          <a:p>
            <a:pPr algn="ctr"/>
            <a:r>
              <a:rPr lang="en-US" sz="3600" dirty="0"/>
              <a:t>Programming in Python</a:t>
            </a:r>
            <a:br>
              <a:rPr lang="en-US" sz="3600" dirty="0"/>
            </a:br>
            <a:br>
              <a:rPr lang="en-US" sz="3600" dirty="0"/>
            </a:br>
            <a:r>
              <a:rPr lang="en-US" sz="3200" i="1" dirty="0"/>
              <a:t>Week 1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79A99C-4167-8949-B9BB-7D917384D8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552" y="3997975"/>
            <a:ext cx="4842540" cy="295121"/>
          </a:xfrm>
        </p:spPr>
        <p:txBody>
          <a:bodyPr>
            <a:normAutofit/>
          </a:bodyPr>
          <a:lstStyle/>
          <a:p>
            <a:r>
              <a:rPr lang="nl-NL" dirty="0"/>
              <a:t>Peter Verhaar en Ben </a:t>
            </a:r>
            <a:r>
              <a:rPr lang="nl-NL" dirty="0" err="1"/>
              <a:t>Companjen</a:t>
            </a:r>
            <a:endParaRPr lang="nl-NL" dirty="0"/>
          </a:p>
        </p:txBody>
      </p:sp>
      <p:sp>
        <p:nvSpPr>
          <p:cNvPr id="6" name="Tijdelijke aanduiding voor datum 12">
            <a:extLst>
              <a:ext uri="{FF2B5EF4-FFF2-40B4-BE49-F238E27FC236}">
                <a16:creationId xmlns:a16="http://schemas.microsoft.com/office/drawing/2014/main" id="{489C82A4-952E-E147-950F-D0B08CA91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7060" y="3934685"/>
            <a:ext cx="3243080" cy="394127"/>
          </a:xfrm>
        </p:spPr>
        <p:txBody>
          <a:bodyPr/>
          <a:lstStyle/>
          <a:p>
            <a:r>
              <a:rPr lang="nl-NL" dirty="0"/>
              <a:t>25 </a:t>
            </a:r>
            <a:r>
              <a:rPr lang="nl-NL" dirty="0" err="1"/>
              <a:t>October</a:t>
            </a:r>
            <a:r>
              <a:rPr lang="nl-NL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>
            <a:extLst>
              <a:ext uri="{FF2B5EF4-FFF2-40B4-BE49-F238E27FC236}">
                <a16:creationId xmlns:a16="http://schemas.microsoft.com/office/drawing/2014/main" id="{9AD9D8B5-B07F-7541-A9AC-A52F147B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Running a program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C976F73-3FEF-F247-9D5A-A10939BA8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484784"/>
            <a:ext cx="79200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4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Open the Command line (On Windows: Start &gt; ‘</a:t>
            </a:r>
            <a:r>
              <a:rPr lang="en-GB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cmd</a:t>
            </a: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’ or ‘Terminal’ on Mac OS)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Navigate to your working directory in the Command Line: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Run the code as follows:</a:t>
            </a:r>
            <a:br>
              <a:rPr lang="en-GB" altLang="nl-NL" sz="2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None/>
            </a:pPr>
            <a:br>
              <a:rPr lang="en-GB" altLang="nl-NL" sz="1800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GB" alt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br>
              <a:rPr lang="en-GB" altLang="nl-NL" sz="2000" dirty="0">
                <a:latin typeface="Verdana" panose="020B0604030504040204" pitchFamily="34" charset="0"/>
              </a:rPr>
            </a:br>
            <a:endParaRPr lang="en-GB" altLang="nl-NL" sz="20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None/>
            </a:pPr>
            <a:br>
              <a:rPr lang="en-GB" altLang="nl-NL" sz="2400" dirty="0">
                <a:latin typeface="Verdana" panose="020B0604030504040204" pitchFamily="34" charset="0"/>
              </a:rPr>
            </a:br>
            <a:endParaRPr lang="en-GB" altLang="nl-NL" sz="24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endParaRPr lang="en-GB" altLang="nl-NL" sz="2400" dirty="0">
              <a:latin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None/>
            </a:pPr>
            <a:endParaRPr lang="en-GB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None/>
            </a:pPr>
            <a:endParaRPr lang="en-GB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GB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62652D-95AA-4F41-87C4-8A66F22EA24F}"/>
              </a:ext>
            </a:extLst>
          </p:cNvPr>
          <p:cNvSpPr/>
          <p:nvPr/>
        </p:nvSpPr>
        <p:spPr>
          <a:xfrm>
            <a:off x="1547664" y="3183706"/>
            <a:ext cx="7005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cd /Users/</a:t>
            </a:r>
            <a:r>
              <a:rPr lang="en-GB" altLang="nl-N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verhaarpaf</a:t>
            </a: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/Documents/Python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EE4EB7-8F2A-2948-A305-789C2B74997C}"/>
              </a:ext>
            </a:extLst>
          </p:cNvPr>
          <p:cNvSpPr/>
          <p:nvPr/>
        </p:nvSpPr>
        <p:spPr>
          <a:xfrm>
            <a:off x="1547664" y="47971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python </a:t>
            </a:r>
            <a:r>
              <a:rPr lang="en-GB" altLang="nl-N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program.py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>
            <a:extLst>
              <a:ext uri="{FF2B5EF4-FFF2-40B4-BE49-F238E27FC236}">
                <a16:creationId xmlns:a16="http://schemas.microsoft.com/office/drawing/2014/main" id="{9AD9D8B5-B07F-7541-A9AC-A52F147B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51" y="1052736"/>
            <a:ext cx="49320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Exercises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48A8C26-35CA-4F4B-8D80-CD4B1241E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1988840"/>
            <a:ext cx="252028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1.1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1.4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1.5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nl-NL" altLang="nl-NL" sz="28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dirty="0">
                <a:latin typeface="Verdana" panose="020B0604030504040204" pitchFamily="34" charset="0"/>
              </a:rPr>
            </a:br>
            <a:endParaRPr lang="en-US" altLang="nl-NL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1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3">
            <a:extLst>
              <a:ext uri="{FF2B5EF4-FFF2-40B4-BE49-F238E27FC236}">
                <a16:creationId xmlns:a16="http://schemas.microsoft.com/office/drawing/2014/main" id="{88A98EDD-57A2-E542-BE66-8CD75CEDE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Boolean operators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103F933-82C6-5C42-AF52-F652F735C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700213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30723" name="Rectangle 18">
            <a:extLst>
              <a:ext uri="{FF2B5EF4-FFF2-40B4-BE49-F238E27FC236}">
                <a16:creationId xmlns:a16="http://schemas.microsoft.com/office/drawing/2014/main" id="{B5A50CA3-9D2E-BA46-8A19-E6ED48198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75" y="1238205"/>
            <a:ext cx="720084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Boolean operators compare values:</a:t>
            </a: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  <a:t>&gt;	greater than</a:t>
            </a:r>
            <a:b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  <a:t>&lt;	less than</a:t>
            </a:r>
            <a:b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  <a:t>==	equal to</a:t>
            </a:r>
            <a:b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</a:b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Expressions result in a ‘Boolean value’: True of False</a:t>
            </a: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endParaRPr lang="en-US" altLang="nl-NL" sz="22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14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>
              <a:lnSpc>
                <a:spcPct val="80000"/>
              </a:lnSpc>
              <a:buClr>
                <a:srgbClr val="0C2577"/>
              </a:buClr>
              <a:buNone/>
            </a:pPr>
            <a:endParaRPr lang="en-US" altLang="nl-NL" sz="18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Verdana" panose="020B0604030504040204" pitchFamily="34" charset="0"/>
              </a:rPr>
            </a:br>
            <a:endParaRPr lang="en-US" altLang="nl-NL" sz="2400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BAD537-A564-4549-A76B-40AB46C2D682}"/>
              </a:ext>
            </a:extLst>
          </p:cNvPr>
          <p:cNvSpPr/>
          <p:nvPr/>
        </p:nvSpPr>
        <p:spPr>
          <a:xfrm>
            <a:off x="2285999" y="4506599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0C2577"/>
              </a:buClr>
            </a:pP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 = 5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 = 8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print( a &gt; b ) # True</a:t>
            </a:r>
          </a:p>
          <a:p>
            <a:pPr>
              <a:lnSpc>
                <a:spcPct val="80000"/>
              </a:lnSpc>
              <a:buClr>
                <a:srgbClr val="0C2577"/>
              </a:buClr>
            </a:pP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print( a == b ) # False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1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>
            <a:extLst>
              <a:ext uri="{FF2B5EF4-FFF2-40B4-BE49-F238E27FC236}">
                <a16:creationId xmlns:a16="http://schemas.microsoft.com/office/drawing/2014/main" id="{6C1D7D08-081D-B14B-BE53-23D2E9CF4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801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Selection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F1A00A6-AD09-D44B-B95D-8B5379F3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700213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49155" name="Rectangle 18">
            <a:extLst>
              <a:ext uri="{FF2B5EF4-FFF2-40B4-BE49-F238E27FC236}">
                <a16:creationId xmlns:a16="http://schemas.microsoft.com/office/drawing/2014/main" id="{F950E02D-BD09-0346-93E4-3794EDB8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099" y="3068960"/>
            <a:ext cx="56166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&lt;condition&gt;: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&lt;first block of code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&lt;condition&gt;: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&lt;second block of code&gt;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&lt;last block of code&gt;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alt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nl-NL" dirty="0">
              <a:solidFill>
                <a:srgbClr val="0C257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0218560-EC9D-BF46-A6AA-AF68970B4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87" y="1340768"/>
            <a:ext cx="720084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‘if’ and ‘</a:t>
            </a:r>
            <a:r>
              <a:rPr lang="en-US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elif</a:t>
            </a: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’ are followed by a Boolean expression.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Code blocks are </a:t>
            </a:r>
            <a: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  <a:t>indented</a:t>
            </a: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. </a:t>
            </a: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endParaRPr lang="en-US" altLang="nl-NL" sz="22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14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>
              <a:lnSpc>
                <a:spcPct val="80000"/>
              </a:lnSpc>
              <a:buClr>
                <a:srgbClr val="0C2577"/>
              </a:buClr>
              <a:buNone/>
            </a:pPr>
            <a:endParaRPr lang="en-US" altLang="nl-NL" sz="18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Verdana" panose="020B0604030504040204" pitchFamily="34" charset="0"/>
              </a:rPr>
            </a:br>
            <a:endParaRPr lang="en-US" altLang="nl-NL" sz="2400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>
            <a:extLst>
              <a:ext uri="{FF2B5EF4-FFF2-40B4-BE49-F238E27FC236}">
                <a16:creationId xmlns:a16="http://schemas.microsoft.com/office/drawing/2014/main" id="{6C1D7D08-081D-B14B-BE53-23D2E9CF4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569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Example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F1A00A6-AD09-D44B-B95D-8B5379F3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700213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49155" name="Rectangle 18">
            <a:extLst>
              <a:ext uri="{FF2B5EF4-FFF2-40B4-BE49-F238E27FC236}">
                <a16:creationId xmlns:a16="http://schemas.microsoft.com/office/drawing/2014/main" id="{F950E02D-BD09-0346-93E4-3794EDB8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7" y="1196975"/>
            <a:ext cx="8172450" cy="434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averageGrade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8.3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averageGrade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9.0: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predicate = ‘Graduated summa cum laude’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averageGrade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 8.0: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predicate = ‘Graduated cum laude’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predicate = ‘Graduated’</a:t>
            </a: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alt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nl-NL" dirty="0">
              <a:solidFill>
                <a:srgbClr val="0C257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0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>
            <a:extLst>
              <a:ext uri="{FF2B5EF4-FFF2-40B4-BE49-F238E27FC236}">
                <a16:creationId xmlns:a16="http://schemas.microsoft.com/office/drawing/2014/main" id="{6C1D7D08-081D-B14B-BE53-23D2E9CF4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Iteration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F1A00A6-AD09-D44B-B95D-8B5379F3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700213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64EE14E-A967-A645-A3BE-48349793A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07" y="1880865"/>
            <a:ext cx="662478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Clr>
                <a:srgbClr val="0C2577"/>
              </a:buClr>
              <a:buNone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You can specify that a block of code needs to be executed repeatedly using ‘for’ and ‘while’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‘While’ needs to be followed by a Boolean expression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‘For’ may be used in combination with lists and dictionaries (more information on this later) or the range() function.</a:t>
            </a:r>
            <a:endParaRPr lang="nl-NL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nl-NL" sz="2400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altLang="nl-NL" sz="2400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Verdana" panose="020B0604030504040204" pitchFamily="34" charset="0"/>
              </a:rPr>
            </a:br>
            <a:endParaRPr lang="en-US" altLang="nl-NL" sz="2400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1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F1A00A6-AD09-D44B-B95D-8B5379F3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21" y="1700213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9DC3A-BB72-9F47-B29C-9F3D2A0B92D7}"/>
              </a:ext>
            </a:extLst>
          </p:cNvPr>
          <p:cNvSpPr txBox="1"/>
          <p:nvPr/>
        </p:nvSpPr>
        <p:spPr>
          <a:xfrm>
            <a:off x="1181472" y="578546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count = 0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max = 7 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 &lt; max: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print( count 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count += 1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## List ranging from 0 to 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2C65F-C200-6C4C-8D9B-3DA38389CF75}"/>
              </a:ext>
            </a:extLst>
          </p:cNvPr>
          <p:cNvSpPr txBox="1"/>
          <p:nvPr/>
        </p:nvSpPr>
        <p:spPr>
          <a:xfrm>
            <a:off x="1181472" y="393305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 in range( count , max 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print( count 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100F4E-091A-034D-8842-807E58836EF1}"/>
              </a:ext>
            </a:extLst>
          </p:cNvPr>
          <p:cNvSpPr/>
          <p:nvPr/>
        </p:nvSpPr>
        <p:spPr>
          <a:xfrm>
            <a:off x="827584" y="3726553"/>
            <a:ext cx="4572000" cy="4370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0C2577"/>
              </a:buClr>
            </a:pPr>
            <a:r>
              <a:rPr lang="en-US" altLang="nl-NL" sz="2800" dirty="0">
                <a:solidFill>
                  <a:schemeClr val="bg2"/>
                </a:solidFill>
              </a:rPr>
              <a:t>Same as:</a:t>
            </a:r>
          </a:p>
        </p:txBody>
      </p:sp>
    </p:spTree>
    <p:extLst>
      <p:ext uri="{BB962C8B-B14F-4D97-AF65-F5344CB8AC3E}">
        <p14:creationId xmlns:p14="http://schemas.microsoft.com/office/powerpoint/2010/main" val="1724653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>
            <a:extLst>
              <a:ext uri="{FF2B5EF4-FFF2-40B4-BE49-F238E27FC236}">
                <a16:creationId xmlns:a16="http://schemas.microsoft.com/office/drawing/2014/main" id="{6C1D7D08-081D-B14B-BE53-23D2E9CF4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format() method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F1A00A6-AD09-D44B-B95D-8B5379F3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700213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49155" name="Rectangle 18">
            <a:extLst>
              <a:ext uri="{FF2B5EF4-FFF2-40B4-BE49-F238E27FC236}">
                <a16:creationId xmlns:a16="http://schemas.microsoft.com/office/drawing/2014/main" id="{F950E02D-BD09-0346-93E4-3794EDB8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03" y="1844824"/>
            <a:ext cx="7717197" cy="434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number = 5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print(‘The value is ’ +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(number) )</a:t>
            </a: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endParaRPr lang="en-US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number = 5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print(‘The value is {}’.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format(number)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alt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nl-NL" dirty="0">
              <a:solidFill>
                <a:srgbClr val="0C257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56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>
            <a:extLst>
              <a:ext uri="{FF2B5EF4-FFF2-40B4-BE49-F238E27FC236}">
                <a16:creationId xmlns:a16="http://schemas.microsoft.com/office/drawing/2014/main" id="{9AD9D8B5-B07F-7541-A9AC-A52F147B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51" y="1052736"/>
            <a:ext cx="49320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Exercises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48A8C26-35CA-4F4B-8D80-CD4B1241E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1988840"/>
            <a:ext cx="252028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2.1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2.2</a:t>
            </a:r>
          </a:p>
          <a:p>
            <a:pPr marL="0" indent="0" eaLnBrk="1" hangingPunct="1">
              <a:lnSpc>
                <a:spcPct val="80000"/>
              </a:lnSpc>
              <a:buClr>
                <a:srgbClr val="0C2577"/>
              </a:buClr>
              <a:buNone/>
            </a:pPr>
            <a:endParaRPr lang="nl-NL" altLang="nl-NL" sz="28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nl-NL" altLang="nl-NL" sz="28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dirty="0">
                <a:latin typeface="Verdana" panose="020B0604030504040204" pitchFamily="34" charset="0"/>
              </a:rPr>
            </a:br>
            <a:endParaRPr lang="en-US" altLang="nl-NL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0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>
            <a:extLst>
              <a:ext uri="{FF2B5EF4-FFF2-40B4-BE49-F238E27FC236}">
                <a16:creationId xmlns:a16="http://schemas.microsoft.com/office/drawing/2014/main" id="{6C1D7D08-081D-B14B-BE53-23D2E9CF4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Manipulating strings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F1A00A6-AD09-D44B-B95D-8B5379F3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700213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5665D59-3A79-D843-8A11-59B84D99B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484784"/>
            <a:ext cx="735099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Concatenation</a:t>
            </a: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alt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print( 'William'  +  ' ' + 'Shakespeare' )</a:t>
            </a: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Accessing individual characters</a:t>
            </a:r>
            <a:b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title = ‘The Tempest’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print title</a:t>
            </a: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## This prints ‘h’</a:t>
            </a: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print title</a:t>
            </a: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[-1]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## This prints ‘t’ </a:t>
            </a:r>
            <a:r>
              <a:rPr lang="en-US" altLang="nl-NL" sz="2400" dirty="0">
                <a:latin typeface="Verdana" panose="020B0604030504040204" pitchFamily="34" charset="0"/>
              </a:rPr>
              <a:t>	</a:t>
            </a:r>
            <a:endParaRPr lang="nl-NL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altLang="nl-NL" sz="2400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Verdana" panose="020B0604030504040204" pitchFamily="34" charset="0"/>
              </a:rPr>
            </a:br>
            <a:endParaRPr lang="en-US" altLang="nl-NL" sz="2400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7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>
            <a:extLst>
              <a:ext uri="{FF2B5EF4-FFF2-40B4-BE49-F238E27FC236}">
                <a16:creationId xmlns:a16="http://schemas.microsoft.com/office/drawing/2014/main" id="{D5687BF4-737F-3E4E-812A-536760AAB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556792"/>
            <a:ext cx="576063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Course website is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available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at:</a:t>
            </a:r>
            <a:b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b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  <a:hlinkClick r:id="rId2"/>
              </a:rPr>
              <a:t>https://tdm.universiteitleiden.nl/Python/</a:t>
            </a:r>
            <a:endParaRPr lang="nl-NL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nl-NL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Website offers access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to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 </a:t>
            </a:r>
            <a:b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endParaRPr lang="nl-NL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711200" lvl="1" indent="-258763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Tutorials</a:t>
            </a:r>
            <a:endParaRPr lang="nl-NL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711200" lvl="1" indent="-258763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Exercises</a:t>
            </a:r>
            <a:endParaRPr lang="nl-NL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711200" lvl="1" indent="-258763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Solutions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to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exercises</a:t>
            </a:r>
            <a:endParaRPr lang="nl-NL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711200" lvl="1" indent="-258763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Slides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Verdana" panose="020B0604030504040204" pitchFamily="34" charset="0"/>
              </a:rPr>
            </a:br>
            <a:endParaRPr lang="en-US" altLang="nl-NL" sz="2400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4241161-1EEC-2247-8DE0-99740F4BE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Course materials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0467169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>
            <a:extLst>
              <a:ext uri="{FF2B5EF4-FFF2-40B4-BE49-F238E27FC236}">
                <a16:creationId xmlns:a16="http://schemas.microsoft.com/office/drawing/2014/main" id="{6C1D7D08-081D-B14B-BE53-23D2E9CF4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Slicing strings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F1A00A6-AD09-D44B-B95D-8B5379F3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700213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5665D59-3A79-D843-8A11-59B84D99B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747" y="1665411"/>
            <a:ext cx="735099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0C2577"/>
              </a:buClr>
              <a:buNone/>
            </a:pPr>
            <a:br>
              <a:rPr lang="nl-NL" altLang="nl-NL" sz="2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title = 'The Tempest’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print( </a:t>
            </a: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title[0:3] </a:t>
            </a: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## This prints ‘The’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print( </a:t>
            </a: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title[4:12] </a:t>
            </a: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## This prints ‘Tempest’</a:t>
            </a: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nl-NL" sz="2400" dirty="0">
              <a:solidFill>
                <a:srgbClr val="0C257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24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>
            <a:extLst>
              <a:ext uri="{FF2B5EF4-FFF2-40B4-BE49-F238E27FC236}">
                <a16:creationId xmlns:a16="http://schemas.microsoft.com/office/drawing/2014/main" id="{6C1D7D08-081D-B14B-BE53-23D2E9CF4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Functions and methods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F1A00A6-AD09-D44B-B95D-8B5379F3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700213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6780F33-0B14-EC48-917F-0E1372947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484784"/>
            <a:ext cx="735099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Functions can be used independently, and methods must be appended to an object (e.g. a String)</a:t>
            </a: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0" indent="0">
              <a:lnSpc>
                <a:spcPct val="80000"/>
              </a:lnSpc>
              <a:buClr>
                <a:srgbClr val="0C2577"/>
              </a:buClr>
              <a:buNone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0" indent="0">
              <a:lnSpc>
                <a:spcPct val="80000"/>
              </a:lnSpc>
              <a:buClr>
                <a:srgbClr val="0C2577"/>
              </a:buClr>
              <a:buNone/>
            </a:pP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altLang="nl-NL" sz="2400" dirty="0">
                <a:latin typeface="Verdana" panose="020B0604030504040204" pitchFamily="34" charset="0"/>
              </a:rPr>
              <a:t>	</a:t>
            </a:r>
            <a:endParaRPr lang="nl-NL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altLang="nl-NL" sz="2400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Verdana" panose="020B0604030504040204" pitchFamily="34" charset="0"/>
              </a:rPr>
            </a:br>
            <a:endParaRPr lang="en-US" altLang="nl-NL" sz="2400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746A59-7882-0848-B0EB-889A98E06C1F}"/>
              </a:ext>
            </a:extLst>
          </p:cNvPr>
          <p:cNvSpPr/>
          <p:nvPr/>
        </p:nvSpPr>
        <p:spPr>
          <a:xfrm>
            <a:off x="2286000" y="2852738"/>
            <a:ext cx="4572000" cy="3064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0C2577"/>
              </a:buClr>
            </a:pP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title = 'Ulysses’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print( </a:t>
            </a:r>
            <a:r>
              <a:rPr lang="en-US" altLang="nl-N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(title) </a:t>
            </a: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This prints 7</a:t>
            </a:r>
          </a:p>
          <a:p>
            <a:pPr>
              <a:lnSpc>
                <a:spcPct val="80000"/>
              </a:lnSpc>
              <a:buClr>
                <a:srgbClr val="0C2577"/>
              </a:buClr>
            </a:pPr>
            <a:endParaRPr lang="en-US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</a:pP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print( </a:t>
            </a:r>
            <a:r>
              <a:rPr lang="en-US" altLang="nl-N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title.lower</a:t>
            </a: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This prints '</a:t>
            </a:r>
            <a:r>
              <a:rPr lang="en-US" altLang="nl-N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ulysses</a:t>
            </a: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print( </a:t>
            </a:r>
            <a:r>
              <a:rPr lang="en-US" altLang="nl-N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title.upper</a:t>
            </a: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This prints 'ULYSSES'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3901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>
            <a:extLst>
              <a:ext uri="{FF2B5EF4-FFF2-40B4-BE49-F238E27FC236}">
                <a16:creationId xmlns:a16="http://schemas.microsoft.com/office/drawing/2014/main" id="{6C1D7D08-081D-B14B-BE53-23D2E9CF4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Finding an index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F1A00A6-AD09-D44B-B95D-8B5379F3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700213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6780F33-0B14-EC48-917F-0E1372947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484784"/>
            <a:ext cx="735099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‘index()’ finds the index of the first occurrence of a substring.</a:t>
            </a: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‘</a:t>
            </a:r>
            <a:r>
              <a:rPr lang="en-US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rindex</a:t>
            </a: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()’ fins the index of the last occurrence.</a:t>
            </a: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0" indent="0">
              <a:lnSpc>
                <a:spcPct val="80000"/>
              </a:lnSpc>
              <a:buClr>
                <a:srgbClr val="0C2577"/>
              </a:buClr>
              <a:buNone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0" indent="0">
              <a:lnSpc>
                <a:spcPct val="80000"/>
              </a:lnSpc>
              <a:buClr>
                <a:srgbClr val="0C2577"/>
              </a:buClr>
              <a:buNone/>
            </a:pP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altLang="nl-NL" sz="2400" dirty="0">
                <a:latin typeface="Verdana" panose="020B0604030504040204" pitchFamily="34" charset="0"/>
              </a:rPr>
              <a:t>	</a:t>
            </a:r>
            <a:endParaRPr lang="nl-NL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altLang="nl-NL" sz="2400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Verdana" panose="020B0604030504040204" pitchFamily="34" charset="0"/>
              </a:rPr>
            </a:br>
            <a:endParaRPr lang="en-US" altLang="nl-NL" sz="2400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746A59-7882-0848-B0EB-889A98E06C1F}"/>
              </a:ext>
            </a:extLst>
          </p:cNvPr>
          <p:cNvSpPr/>
          <p:nvPr/>
        </p:nvSpPr>
        <p:spPr>
          <a:xfrm>
            <a:off x="1759206" y="3248819"/>
            <a:ext cx="6858000" cy="252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0C2577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orcid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'0000-0002-8469-6804'</a:t>
            </a:r>
          </a:p>
          <a:p>
            <a:pPr>
              <a:lnSpc>
                <a:spcPct val="80000"/>
              </a:lnSpc>
              <a:buClr>
                <a:srgbClr val="0C2577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print(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orcid.index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('-')  )</a:t>
            </a:r>
          </a:p>
          <a:p>
            <a:pPr>
              <a:lnSpc>
                <a:spcPct val="80000"/>
              </a:lnSpc>
              <a:buClr>
                <a:srgbClr val="0C2577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#4</a:t>
            </a:r>
          </a:p>
          <a:p>
            <a:pPr>
              <a:lnSpc>
                <a:spcPct val="80000"/>
              </a:lnSpc>
              <a:buClr>
                <a:srgbClr val="0C2577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print(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orcid.rindex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('-')  )</a:t>
            </a:r>
          </a:p>
          <a:p>
            <a:pPr>
              <a:lnSpc>
                <a:spcPct val="80000"/>
              </a:lnSpc>
              <a:buClr>
                <a:srgbClr val="0C2577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#14</a:t>
            </a:r>
          </a:p>
        </p:txBody>
      </p:sp>
    </p:spTree>
    <p:extLst>
      <p:ext uri="{BB962C8B-B14F-4D97-AF65-F5344CB8AC3E}">
        <p14:creationId xmlns:p14="http://schemas.microsoft.com/office/powerpoint/2010/main" val="3696138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>
            <a:extLst>
              <a:ext uri="{FF2B5EF4-FFF2-40B4-BE49-F238E27FC236}">
                <a16:creationId xmlns:a16="http://schemas.microsoft.com/office/drawing/2014/main" id="{9AD9D8B5-B07F-7541-A9AC-A52F147B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51" y="1052736"/>
            <a:ext cx="49320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Exercises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48A8C26-35CA-4F4B-8D80-CD4B1241E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1988840"/>
            <a:ext cx="252028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3.1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3.2</a:t>
            </a:r>
          </a:p>
          <a:p>
            <a:pPr marL="0" indent="0" eaLnBrk="1" hangingPunct="1">
              <a:lnSpc>
                <a:spcPct val="80000"/>
              </a:lnSpc>
              <a:buClr>
                <a:srgbClr val="0C2577"/>
              </a:buClr>
              <a:buNone/>
            </a:pPr>
            <a:endParaRPr lang="nl-NL" altLang="nl-NL" sz="28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nl-NL" altLang="nl-NL" sz="28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dirty="0">
                <a:latin typeface="Verdana" panose="020B0604030504040204" pitchFamily="34" charset="0"/>
              </a:rPr>
            </a:br>
            <a:endParaRPr lang="en-US" altLang="nl-NL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9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DF39E5A-6C8D-EC43-B53B-CD76FA06D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195011"/>
            <a:ext cx="7704856" cy="534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r>
              <a:rPr lang="en-US" alt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average( </a:t>
            </a:r>
            <a:r>
              <a:rPr lang="en-US" alt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n1 , n2 </a:t>
            </a:r>
            <a:r>
              <a:rPr lang="en-US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r>
              <a:rPr lang="en-US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average = ( n1 + n2) / 2</a:t>
            </a: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r>
              <a:rPr lang="en-US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average</a:t>
            </a: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endParaRPr lang="en-US" alt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endParaRPr lang="en-US" alt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r>
              <a:rPr lang="en-US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print( average( 7 , 8 ) )</a:t>
            </a: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r>
              <a:rPr lang="en-US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# 7.5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1799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85548A4-4FFB-7A46-BDCA-44C86498B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Function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0670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DF39E5A-6C8D-EC43-B53B-CD76FA06D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12976"/>
            <a:ext cx="770485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endParaRPr lang="en-US" alt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files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os.listdir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('Corpus’)</a:t>
            </a:r>
            <a:endParaRPr lang="en-US" alt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endParaRPr lang="en-US" alt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r>
              <a:rPr lang="en-US" alt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r>
              <a:rPr lang="en-US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listdir</a:t>
            </a:r>
            <a:endParaRPr lang="en-US" alt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files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('Corpus')</a:t>
            </a:r>
            <a:endParaRPr lang="en-US" alt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1799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85548A4-4FFB-7A46-BDCA-44C86498B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Modules and libraries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A399988-7088-CD4D-95C9-E470074F4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412379"/>
            <a:ext cx="735099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A library is a collection of related modules, functions and classes which you can reuse by importing them.</a:t>
            </a: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0" indent="0">
              <a:lnSpc>
                <a:spcPct val="80000"/>
              </a:lnSpc>
              <a:buClr>
                <a:srgbClr val="0C2577"/>
              </a:buClr>
              <a:buNone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0" indent="0">
              <a:lnSpc>
                <a:spcPct val="80000"/>
              </a:lnSpc>
              <a:buClr>
                <a:srgbClr val="0C2577"/>
              </a:buClr>
              <a:buNone/>
            </a:pP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altLang="nl-NL" sz="2400" dirty="0">
                <a:latin typeface="Verdana" panose="020B0604030504040204" pitchFamily="34" charset="0"/>
              </a:rPr>
              <a:t>	</a:t>
            </a:r>
            <a:endParaRPr lang="nl-NL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altLang="nl-NL" sz="2400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Verdana" panose="020B0604030504040204" pitchFamily="34" charset="0"/>
              </a:rPr>
            </a:br>
            <a:endParaRPr lang="en-US" altLang="nl-NL" sz="2400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43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>
            <a:extLst>
              <a:ext uri="{FF2B5EF4-FFF2-40B4-BE49-F238E27FC236}">
                <a16:creationId xmlns:a16="http://schemas.microsoft.com/office/drawing/2014/main" id="{9AD9D8B5-B07F-7541-A9AC-A52F147B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51" y="1052736"/>
            <a:ext cx="49320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Exercises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48A8C26-35CA-4F4B-8D80-CD4B1241E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1988840"/>
            <a:ext cx="252028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4.1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4.2</a:t>
            </a:r>
          </a:p>
          <a:p>
            <a:pPr marL="0" indent="0" eaLnBrk="1" hangingPunct="1">
              <a:lnSpc>
                <a:spcPct val="80000"/>
              </a:lnSpc>
              <a:buClr>
                <a:srgbClr val="0C2577"/>
              </a:buClr>
              <a:buNone/>
            </a:pPr>
            <a:endParaRPr lang="nl-NL" altLang="nl-NL" sz="28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nl-NL" altLang="nl-NL" sz="28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dirty="0">
                <a:latin typeface="Verdana" panose="020B0604030504040204" pitchFamily="34" charset="0"/>
              </a:rPr>
            </a:br>
            <a:endParaRPr lang="en-US" altLang="nl-NL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77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DF39E5A-6C8D-EC43-B53B-CD76FA06D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512278"/>
            <a:ext cx="7687198" cy="534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potter = [ "The Philosopher's Stone", "The Chamber of Secrets", "The Prisoner of Azkaban", "The Goblet of Fire", "The Order of the Phoenix", "The Half-Blood Prince", "The Deathly Hallows" ]</a:t>
            </a:r>
          </a:p>
          <a:p>
            <a:pPr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print( </a:t>
            </a:r>
            <a:r>
              <a:rPr lang="en-GB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potter[0] </a:t>
            </a:r>
            <a:r>
              <a:rPr lang="en-GB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The Philosopher’s Stone</a:t>
            </a:r>
          </a:p>
          <a:p>
            <a:pPr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print( </a:t>
            </a:r>
            <a:r>
              <a:rPr lang="en-GB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potter[4] </a:t>
            </a:r>
            <a:r>
              <a:rPr lang="en-GB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The Order of the Phoenix </a:t>
            </a:r>
          </a:p>
          <a:p>
            <a:pPr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print( </a:t>
            </a:r>
            <a:r>
              <a:rPr lang="en-GB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potter[-1] </a:t>
            </a:r>
            <a:r>
              <a:rPr lang="en-GB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The Deathly Hallows</a:t>
            </a:r>
            <a:endParaRPr lang="en-US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1799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1799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1799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1799" b="1" dirty="0">
              <a:solidFill>
                <a:srgbClr val="0C257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1799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85548A4-4FFB-7A46-BDCA-44C86498B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622380" cy="55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2998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Lists</a:t>
            </a:r>
            <a:endParaRPr lang="en-US" altLang="nl-NL" sz="2998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2684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AB2085-6AD2-964E-A66E-6A2CDE0A53E2}"/>
              </a:ext>
            </a:extLst>
          </p:cNvPr>
          <p:cNvSpPr txBox="1"/>
          <p:nvPr/>
        </p:nvSpPr>
        <p:spPr>
          <a:xfrm>
            <a:off x="1187624" y="2060848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&lt;item&gt; </a:t>
            </a:r>
            <a:r>
              <a:rPr lang="en-US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&lt;list&gt;:</a:t>
            </a:r>
          </a:p>
          <a:p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	print &lt;item&gt;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73F8AB7-59F1-9D44-AFB8-3FDFF19C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144000" cy="55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2998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Iterating a dictionary</a:t>
            </a:r>
            <a:endParaRPr lang="en-US" altLang="nl-NL" sz="2998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6727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E8AF77D-1BA9-8340-B2DE-452E78AC2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1124744"/>
            <a:ext cx="6130942" cy="89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potter = [ "The Philosopher's Stone", "The Chamber of Secrets", "The Prisoner of Azkaban", "The Goblet of Fire", "The Order of the Phoenix", "The Half-Blood Prince", "The Deathly Hallows" ] </a:t>
            </a:r>
          </a:p>
          <a:p>
            <a:pPr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book in potter: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print( book )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99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099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099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99" b="1" dirty="0">
              <a:solidFill>
                <a:srgbClr val="0C257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99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3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2FB06E-7112-6142-B032-A6885B023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48680"/>
            <a:ext cx="3680658" cy="1089475"/>
          </a:xfrm>
          <a:prstGeom prst="rect">
            <a:avLst/>
          </a:prstGeom>
        </p:spPr>
      </p:pic>
      <p:sp>
        <p:nvSpPr>
          <p:cNvPr id="3" name="Rectangle 18">
            <a:extLst>
              <a:ext uri="{FF2B5EF4-FFF2-40B4-BE49-F238E27FC236}">
                <a16:creationId xmlns:a16="http://schemas.microsoft.com/office/drawing/2014/main" id="{D5687BF4-737F-3E4E-812A-536760AAB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664196"/>
            <a:ext cx="576063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Developed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in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the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late 1980s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by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Guido van Rossum at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the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CWI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Name derived from </a:t>
            </a:r>
            <a:r>
              <a:rPr lang="en-GB" altLang="nl-NL" sz="2200" i="1" dirty="0">
                <a:solidFill>
                  <a:schemeClr val="bg2"/>
                </a:solidFill>
                <a:latin typeface="+mn-lt"/>
                <a:cs typeface="+mn-cs"/>
              </a:rPr>
              <a:t>Monty Python’s Flying Circus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GB" altLang="nl-NL" sz="2200" i="1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The </a:t>
            </a: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  <a:hlinkClick r:id="rId3"/>
              </a:rPr>
              <a:t>Zen of Python </a:t>
            </a: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stresses values such as simplicity, density and readability. Code which adheres to the guiding principles is </a:t>
            </a:r>
            <a:r>
              <a:rPr lang="en-GB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reffered</a:t>
            </a: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 to as ‘Pythonic’.</a:t>
            </a: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Verdana" panose="020B0604030504040204" pitchFamily="34" charset="0"/>
              </a:rPr>
            </a:br>
            <a:endParaRPr lang="en-US" altLang="nl-NL" sz="2400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42451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6A4ABFC6-1757-B343-8EC7-E0D46C96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94" y="2132856"/>
            <a:ext cx="8104811" cy="89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nl-N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line = "</a:t>
            </a:r>
            <a:r>
              <a:rPr lang="en-GB" altLang="nl-N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If music be the food of 		love, play on</a:t>
            </a:r>
            <a:r>
              <a:rPr lang="en-US" altLang="nl-N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altLang="nl-N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r>
              <a:rPr lang="en-US" altLang="nl-N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words =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line.split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nl-N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# words[0] has value "if"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# words[4] has value "food"   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001" dirty="0"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001" dirty="0">
                <a:latin typeface="Verdana" panose="020B0604030504040204" pitchFamily="34" charset="0"/>
                <a:cs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00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solidFill>
                <a:srgbClr val="0C2577"/>
              </a:solidFill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latin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41986" name="Text Box 3">
            <a:extLst>
              <a:ext uri="{FF2B5EF4-FFF2-40B4-BE49-F238E27FC236}">
                <a16:creationId xmlns:a16="http://schemas.microsoft.com/office/drawing/2014/main" id="{3B99250A-B8C0-1540-8B55-9FA75E30C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55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2998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Individual words</a:t>
            </a:r>
            <a:endParaRPr lang="en-US" altLang="nl-NL" sz="2998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1151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BD511BB-42D2-2943-BC6D-E4CA32DB8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3321044"/>
            <a:ext cx="5941751" cy="230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capital = </a:t>
            </a:r>
            <a:r>
              <a:rPr lang="en-US" altLang="nl-N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capital[</a:t>
            </a:r>
            <a:r>
              <a:rPr lang="en-GB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Italy</a:t>
            </a:r>
            <a:r>
              <a:rPr lang="en-GB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GB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Rome</a:t>
            </a:r>
            <a:r>
              <a:rPr lang="en-GB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capital[</a:t>
            </a:r>
            <a:r>
              <a:rPr lang="en-GB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France</a:t>
            </a:r>
            <a:r>
              <a:rPr lang="en-GB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GB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nl-N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Paris</a:t>
            </a:r>
            <a:r>
              <a:rPr lang="en-GB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667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818" name="Text Box 3">
            <a:extLst>
              <a:ext uri="{FF2B5EF4-FFF2-40B4-BE49-F238E27FC236}">
                <a16:creationId xmlns:a16="http://schemas.microsoft.com/office/drawing/2014/main" id="{F26FA4A0-8A29-7145-9C30-8BD63399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1" y="908057"/>
            <a:ext cx="7622380" cy="55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nl-NL" sz="2998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Dictionary</a:t>
            </a:r>
            <a:endParaRPr lang="en-US" altLang="nl-NL" sz="2998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99FB908-3F52-E449-9278-9108EF1DF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2069159"/>
            <a:ext cx="6375735" cy="64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099" dirty="0">
                <a:solidFill>
                  <a:schemeClr val="bg2"/>
                </a:solidFill>
                <a:latin typeface="+mn-lt"/>
                <a:cs typeface="+mn-cs"/>
              </a:rPr>
              <a:t>Can be thought of as an lists in which you specify the indexes yourself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099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endParaRPr lang="en-GB" altLang="nl-NL" sz="209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solidFill>
                <a:srgbClr val="0C2577"/>
              </a:solidFill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latin typeface="Verdana" panose="020B060403050404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34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CFA877-8E2E-1949-9F19-A518CAF0A4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71479" y="2288289"/>
          <a:ext cx="5081586" cy="2159675"/>
        </p:xfrm>
        <a:graphic>
          <a:graphicData uri="http://schemas.openxmlformats.org/drawingml/2006/table">
            <a:tbl>
              <a:tblPr/>
              <a:tblGrid>
                <a:gridCol w="2540793">
                  <a:extLst>
                    <a:ext uri="{9D8B030D-6E8A-4147-A177-3AD203B41FA5}">
                      <a16:colId xmlns:a16="http://schemas.microsoft.com/office/drawing/2014/main" val="2812962469"/>
                    </a:ext>
                  </a:extLst>
                </a:gridCol>
                <a:gridCol w="2540793">
                  <a:extLst>
                    <a:ext uri="{9D8B030D-6E8A-4147-A177-3AD203B41FA5}">
                      <a16:colId xmlns:a16="http://schemas.microsoft.com/office/drawing/2014/main" val="342095978"/>
                    </a:ext>
                  </a:extLst>
                </a:gridCol>
              </a:tblGrid>
              <a:tr h="431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Index / key</a:t>
                      </a:r>
                    </a:p>
                  </a:txBody>
                  <a:tcPr marL="76224" marR="76224" marT="38112" marB="381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value</a:t>
                      </a:r>
                    </a:p>
                  </a:txBody>
                  <a:tcPr marL="76224" marR="76224" marT="38112" marB="381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09534"/>
                  </a:ext>
                </a:extLst>
              </a:tr>
              <a:tr h="431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Belgium</a:t>
                      </a:r>
                    </a:p>
                  </a:txBody>
                  <a:tcPr marL="76224" marR="76224" marT="38112" marB="381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Brussels</a:t>
                      </a:r>
                    </a:p>
                  </a:txBody>
                  <a:tcPr marL="76224" marR="76224" marT="38112" marB="381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24102"/>
                  </a:ext>
                </a:extLst>
              </a:tr>
              <a:tr h="431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76224" marR="76224" marT="38112" marB="381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Rome</a:t>
                      </a:r>
                    </a:p>
                  </a:txBody>
                  <a:tcPr marL="76224" marR="76224" marT="38112" marB="381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0061"/>
                  </a:ext>
                </a:extLst>
              </a:tr>
              <a:tr h="431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76224" marR="76224" marT="38112" marB="381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Paris</a:t>
                      </a:r>
                    </a:p>
                  </a:txBody>
                  <a:tcPr marL="76224" marR="76224" marT="38112" marB="381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44416"/>
                  </a:ext>
                </a:extLst>
              </a:tr>
              <a:tr h="431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76224" marR="76224" marT="38112" marB="381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76224" marR="76224" marT="38112" marB="381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936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558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AB2085-6AD2-964E-A66E-6A2CDE0A53E2}"/>
              </a:ext>
            </a:extLst>
          </p:cNvPr>
          <p:cNvSpPr txBox="1"/>
          <p:nvPr/>
        </p:nvSpPr>
        <p:spPr>
          <a:xfrm>
            <a:off x="899592" y="980728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  <a:b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France’:’Paris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’ ,</a:t>
            </a:r>
            <a:b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Netherlands’:‘Amsterdam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’ ,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Italy’:’Rome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’ }</a:t>
            </a:r>
          </a:p>
          <a:p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country 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	print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country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76899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847C23EC-A1D3-9048-A7AA-95B17D425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869" y="1553408"/>
            <a:ext cx="7684921" cy="89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country in sorted(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):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 country )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endParaRPr lang="en-US" altLang="nl-N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endParaRPr lang="en-US" altLang="nl-N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altLang="nl-NL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nl-NL" sz="2099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GB" altLang="nl-NL" sz="2099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solidFill>
                <a:srgbClr val="0C257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938" name="Text Box 3">
            <a:extLst>
              <a:ext uri="{FF2B5EF4-FFF2-40B4-BE49-F238E27FC236}">
                <a16:creationId xmlns:a16="http://schemas.microsoft.com/office/drawing/2014/main" id="{817E569C-9845-7542-8080-358F05EA6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87" y="695358"/>
            <a:ext cx="7622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2800" b="1" dirty="0">
                <a:solidFill>
                  <a:schemeClr val="bg2"/>
                </a:solidFill>
                <a:latin typeface="+mn-lt"/>
                <a:cs typeface="+mn-cs"/>
              </a:rPr>
              <a:t>Sorting by index</a:t>
            </a:r>
            <a:endParaRPr lang="en-US" altLang="nl-NL" sz="2800" b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F80076-9630-C34C-92CF-88DA41743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04" y="2852936"/>
            <a:ext cx="7622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nl-NL" sz="2800" b="1" dirty="0">
                <a:solidFill>
                  <a:schemeClr val="bg2"/>
                </a:solidFill>
                <a:latin typeface="+mn-lt"/>
                <a:cs typeface="+mn-cs"/>
              </a:rPr>
              <a:t>Sorting by value</a:t>
            </a:r>
            <a:endParaRPr lang="en-US" altLang="nl-NL" sz="2800" b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5FE084-DC94-4D49-BCA6-55BFD1071832}"/>
              </a:ext>
            </a:extLst>
          </p:cNvPr>
          <p:cNvSpPr/>
          <p:nvPr/>
        </p:nvSpPr>
        <p:spPr>
          <a:xfrm>
            <a:off x="1145337" y="3933056"/>
            <a:ext cx="7684921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sortedList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reversed( sorted(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, key=lambda x: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[x]) )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country in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sortedList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[country] )</a:t>
            </a:r>
            <a:endParaRPr lang="en-US" altLang="nl-N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80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>
            <a:extLst>
              <a:ext uri="{FF2B5EF4-FFF2-40B4-BE49-F238E27FC236}">
                <a16:creationId xmlns:a16="http://schemas.microsoft.com/office/drawing/2014/main" id="{9AD9D8B5-B07F-7541-A9AC-A52F147B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51" y="1052736"/>
            <a:ext cx="49320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Exercises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48A8C26-35CA-4F4B-8D80-CD4B1241E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1988840"/>
            <a:ext cx="252028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5.3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5.2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6.1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6.3</a:t>
            </a:r>
          </a:p>
          <a:p>
            <a:pPr marL="0" indent="0" eaLnBrk="1" hangingPunct="1">
              <a:lnSpc>
                <a:spcPct val="80000"/>
              </a:lnSpc>
              <a:buClr>
                <a:srgbClr val="0C2577"/>
              </a:buClr>
              <a:buNone/>
            </a:pPr>
            <a:endParaRPr lang="nl-NL" altLang="nl-NL" sz="28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nl-NL" altLang="nl-NL" sz="28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dirty="0">
                <a:latin typeface="Verdana" panose="020B0604030504040204" pitchFamily="34" charset="0"/>
              </a:rPr>
            </a:br>
            <a:endParaRPr lang="en-US" altLang="nl-NL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25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044C191C-B5CD-5B4C-A5C4-3D622AA91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3394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Opening a file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228992-45B8-3E4F-B99A-288BA95DEB3B}"/>
              </a:ext>
            </a:extLst>
          </p:cNvPr>
          <p:cNvSpPr txBox="1"/>
          <p:nvPr/>
        </p:nvSpPr>
        <p:spPr>
          <a:xfrm>
            <a:off x="850994" y="3429000"/>
            <a:ext cx="81003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text = open( 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ARoomWithAView.txt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 , 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	encoding='utf-8' )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line in text: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print(line)</a:t>
            </a:r>
          </a:p>
          <a:p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80F6D5E-026E-7444-B6FD-09EE56C10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62" y="1700808"/>
            <a:ext cx="7812360" cy="14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400" dirty="0">
                <a:solidFill>
                  <a:schemeClr val="bg2"/>
                </a:solidFill>
                <a:latin typeface="+mn-lt"/>
                <a:cs typeface="+mn-cs"/>
              </a:rPr>
              <a:t>The open() function creates a file handler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400" dirty="0">
                <a:solidFill>
                  <a:schemeClr val="bg2"/>
                </a:solidFill>
                <a:latin typeface="+mn-lt"/>
                <a:cs typeface="+mn-cs"/>
              </a:rPr>
              <a:t>Via the file handler, the text can be accessed line by line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099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endParaRPr lang="en-GB" altLang="nl-NL" sz="209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solidFill>
                <a:srgbClr val="0C2577"/>
              </a:solidFill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latin typeface="Verdana" panose="020B060403050404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52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044C191C-B5CD-5B4C-A5C4-3D622AA91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3394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Writing to a file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228992-45B8-3E4F-B99A-288BA95DEB3B}"/>
              </a:ext>
            </a:extLst>
          </p:cNvPr>
          <p:cNvSpPr txBox="1"/>
          <p:nvPr/>
        </p:nvSpPr>
        <p:spPr>
          <a:xfrm>
            <a:off x="1043608" y="3933056"/>
            <a:ext cx="81003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out = open( '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' , 'w' )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out.write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('This sentence is in the 		file named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' )</a:t>
            </a:r>
          </a:p>
          <a:p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80F6D5E-026E-7444-B6FD-09EE56C10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628800"/>
            <a:ext cx="743634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400" dirty="0">
                <a:solidFill>
                  <a:schemeClr val="bg2"/>
                </a:solidFill>
                <a:latin typeface="+mn-lt"/>
                <a:cs typeface="+mn-cs"/>
              </a:rPr>
              <a:t>If the open() function is used with parameter ’w’ (‘write’), this creates a new fil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400" dirty="0">
                <a:solidFill>
                  <a:schemeClr val="bg2"/>
                </a:solidFill>
                <a:latin typeface="+mn-lt"/>
                <a:cs typeface="+mn-cs"/>
              </a:rPr>
              <a:t>The file handler can be used with the method write(). Its function is similar to print()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099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endParaRPr lang="en-GB" altLang="nl-NL" sz="209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solidFill>
                <a:srgbClr val="0C2577"/>
              </a:solidFill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latin typeface="Verdana" panose="020B060403050404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06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>
            <a:extLst>
              <a:ext uri="{FF2B5EF4-FFF2-40B4-BE49-F238E27FC236}">
                <a16:creationId xmlns:a16="http://schemas.microsoft.com/office/drawing/2014/main" id="{9AD9D8B5-B07F-7541-A9AC-A52F147B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51" y="1052736"/>
            <a:ext cx="49320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Exercises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48A8C26-35CA-4F4B-8D80-CD4B1241E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1988840"/>
            <a:ext cx="252028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7.1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7.2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7.3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800" dirty="0">
                <a:solidFill>
                  <a:schemeClr val="bg2"/>
                </a:solidFill>
                <a:latin typeface="+mn-lt"/>
                <a:cs typeface="+mn-cs"/>
              </a:rPr>
              <a:t>7.4</a:t>
            </a:r>
          </a:p>
          <a:p>
            <a:pPr marL="0" indent="0" eaLnBrk="1" hangingPunct="1">
              <a:lnSpc>
                <a:spcPct val="80000"/>
              </a:lnSpc>
              <a:buClr>
                <a:srgbClr val="0C2577"/>
              </a:buClr>
              <a:buNone/>
            </a:pPr>
            <a:endParaRPr lang="nl-NL" altLang="nl-NL" sz="28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nl-NL" altLang="nl-NL" sz="28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dirty="0">
                <a:latin typeface="Verdana" panose="020B0604030504040204" pitchFamily="34" charset="0"/>
              </a:rPr>
            </a:br>
            <a:endParaRPr lang="en-US" altLang="nl-NL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01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>
            <a:extLst>
              <a:ext uri="{FF2B5EF4-FFF2-40B4-BE49-F238E27FC236}">
                <a16:creationId xmlns:a16="http://schemas.microsoft.com/office/drawing/2014/main" id="{95B1A9EC-570D-EB40-ABAA-51E98DF83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1" y="1033773"/>
            <a:ext cx="7622380" cy="55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2998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Regular expressions</a:t>
            </a:r>
            <a:endParaRPr lang="en-US" altLang="nl-NL" sz="2998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09F2C17-D201-C842-AAB6-DDD79654D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095" y="1987894"/>
            <a:ext cx="6333457" cy="25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>
              <a:latin typeface="Verdana" panose="020B0604030504040204" pitchFamily="34" charset="0"/>
            </a:endParaRPr>
          </a:p>
        </p:txBody>
      </p:sp>
      <p:sp>
        <p:nvSpPr>
          <p:cNvPr id="32771" name="Rectangle 18">
            <a:extLst>
              <a:ext uri="{FF2B5EF4-FFF2-40B4-BE49-F238E27FC236}">
                <a16:creationId xmlns:a16="http://schemas.microsoft.com/office/drawing/2014/main" id="{2005E27C-492F-2E41-96CD-4820F7DDF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689" y="1606776"/>
            <a:ext cx="6333457" cy="9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001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00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altLang="nl-NL" sz="2001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00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00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00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001">
                <a:latin typeface="Verdana" panose="020B0604030504040204" pitchFamily="34" charset="0"/>
              </a:rPr>
            </a:br>
            <a:endParaRPr lang="en-US" altLang="nl-NL" sz="2001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>
              <a:latin typeface="Verdana" panose="020B060403050404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EF1D7480-B10C-3F48-AD24-3C530061F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272" y="1824041"/>
            <a:ext cx="6333457" cy="360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A pattern which represents a specific sequence of characters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To work with regular expressions in Python, you need to import the ‘re’ module:</a:t>
            </a:r>
            <a:b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r>
              <a:rPr lang="en-GB" altLang="nl-NL" sz="1949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re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None/>
            </a:pPr>
            <a:endParaRPr lang="en-US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1949" dirty="0">
                <a:solidFill>
                  <a:schemeClr val="bg2"/>
                </a:solidFill>
                <a:latin typeface="+mn-lt"/>
                <a:cs typeface="+mn-cs"/>
              </a:rPr>
              <a:t>Regex can be used in search() method:</a:t>
            </a:r>
            <a:br>
              <a:rPr lang="en-US" altLang="nl-NL" sz="1949" dirty="0">
                <a:solidFill>
                  <a:schemeClr val="bg2"/>
                </a:solidFill>
                <a:latin typeface="+mn-lt"/>
                <a:cs typeface="+mn-cs"/>
              </a:rPr>
            </a:br>
            <a:endParaRPr lang="en-US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None/>
            </a:pPr>
            <a:r>
              <a:rPr lang="en-US" altLang="nl-NL" sz="2001" dirty="0">
                <a:latin typeface="Verdana" panose="020B0604030504040204" pitchFamily="34" charset="0"/>
              </a:rPr>
              <a:t>	</a:t>
            </a:r>
            <a:r>
              <a:rPr lang="en-US" altLang="nl-NL" sz="1949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nl-NL" sz="1949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re.search</a:t>
            </a:r>
            <a:r>
              <a:rPr lang="en-US" altLang="nl-NL" sz="1949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altLang="nl-NL" sz="1949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r“Florence</a:t>
            </a:r>
            <a:r>
              <a:rPr lang="en-US" altLang="nl-NL" sz="1949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, line ):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None/>
            </a:pPr>
            <a:r>
              <a:rPr lang="en-US" altLang="nl-NL" sz="1949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print( line )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001" dirty="0">
              <a:latin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None/>
            </a:pPr>
            <a:r>
              <a:rPr lang="en-US" altLang="nl-NL" sz="2001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6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32B89A-DBDA-7A4E-A1A2-419D19C8C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484784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601423C-4865-EE4A-B994-53CF52E6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40" y="1628800"/>
            <a:ext cx="662478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Clr>
                <a:srgbClr val="0C2577"/>
              </a:buClr>
              <a:buNone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Statements are individual instructions in the program. They can be compared to sentences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They simply end in a hard return </a:t>
            </a:r>
            <a:endParaRPr lang="nl-NL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altLang="nl-NL" sz="2400" dirty="0">
                <a:latin typeface="Verdana" panose="020B0604030504040204" pitchFamily="34" charset="0"/>
              </a:rPr>
              <a:t>	</a:t>
            </a:r>
            <a:endParaRPr lang="nl-NL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altLang="nl-NL" sz="2400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Verdana" panose="020B0604030504040204" pitchFamily="34" charset="0"/>
              </a:rPr>
            </a:br>
            <a:endParaRPr lang="en-US" altLang="nl-NL" sz="2400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F2493CB-371B-4946-A094-A8B11412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Statements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30A379-A99D-F349-9610-A432C8A14602}"/>
              </a:ext>
            </a:extLst>
          </p:cNvPr>
          <p:cNvSpPr/>
          <p:nvPr/>
        </p:nvSpPr>
        <p:spPr>
          <a:xfrm>
            <a:off x="2195736" y="3539233"/>
            <a:ext cx="5574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 = 5 + 8</a:t>
            </a: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print(“This is a statement!”)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7385864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55FCAB20-B481-B240-BF9E-9D3F39E9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93" y="1695438"/>
            <a:ext cx="6722516" cy="89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Simplest regular expression: Simple sequence of characters</a:t>
            </a:r>
            <a:b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Example: </a:t>
            </a:r>
            <a:b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</a:br>
            <a:endParaRPr lang="en-US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00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None/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/>
            <a:endParaRPr lang="nl-NL" altLang="nl-NL" sz="2001" dirty="0">
              <a:latin typeface="Verdana" panose="020B0604030504040204" pitchFamily="34" charset="0"/>
            </a:endParaRPr>
          </a:p>
          <a:p>
            <a:pPr eaLnBrk="1" hangingPunct="1"/>
            <a:endParaRPr lang="en-GB" altLang="nl-NL" sz="200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latin typeface="Verdana" panose="020B0604030504040204" pitchFamily="34" charset="0"/>
            </a:endParaRPr>
          </a:p>
        </p:txBody>
      </p:sp>
      <p:sp>
        <p:nvSpPr>
          <p:cNvPr id="34818" name="Text Box 3">
            <a:extLst>
              <a:ext uri="{FF2B5EF4-FFF2-40B4-BE49-F238E27FC236}">
                <a16:creationId xmlns:a16="http://schemas.microsoft.com/office/drawing/2014/main" id="{2E5E8F4D-2D8E-0044-8E1E-3A88C9D6C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1" y="848507"/>
            <a:ext cx="7622380" cy="55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2998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Regular expressions</a:t>
            </a:r>
            <a:endParaRPr lang="en-US" altLang="nl-NL" sz="2998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19" name="TextBox 1">
            <a:extLst>
              <a:ext uri="{FF2B5EF4-FFF2-40B4-BE49-F238E27FC236}">
                <a16:creationId xmlns:a16="http://schemas.microsoft.com/office/drawing/2014/main" id="{6B8E18CB-D716-6C4F-9177-B5B3D4864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106" y="2595302"/>
            <a:ext cx="6121724" cy="340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nl-NL" sz="2001" b="1" dirty="0">
                <a:latin typeface="Courier New" panose="02070309020205020404" pitchFamily="49" charset="0"/>
                <a:cs typeface="Courier New" panose="02070309020205020404" pitchFamily="49" charset="0"/>
              </a:rPr>
              <a:t>’sun’</a:t>
            </a:r>
            <a:b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Also matches: disunited, sunk, Sunday, asunder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nl-NL" sz="200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2001" b="1" dirty="0">
                <a:latin typeface="Courier New" panose="02070309020205020404" pitchFamily="49" charset="0"/>
                <a:cs typeface="Courier New" panose="02070309020205020404" pitchFamily="49" charset="0"/>
              </a:rPr>
              <a:t>’ sun ’ </a:t>
            </a: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Does NOT match:</a:t>
            </a:r>
            <a:b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[…] the gate of the eastern sun,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[…] gloom beneath the noonday sun.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nl-NL" sz="1501" dirty="0"/>
          </a:p>
        </p:txBody>
      </p:sp>
    </p:spTree>
    <p:extLst>
      <p:ext uri="{BB962C8B-B14F-4D97-AF65-F5344CB8AC3E}">
        <p14:creationId xmlns:p14="http://schemas.microsoft.com/office/powerpoint/2010/main" val="3021840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595762D7-6EE8-5543-A034-2DC1EDC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93" y="1208453"/>
            <a:ext cx="6301697" cy="89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001" dirty="0">
                <a:latin typeface="Verdana" panose="020B0604030504040204" pitchFamily="34" charset="0"/>
                <a:cs typeface="Courier New" panose="02070309020205020404" pitchFamily="49" charset="0"/>
              </a:rPr>
              <a:t>\</a:t>
            </a:r>
            <a:r>
              <a:rPr lang="en-US" altLang="nl-NL" sz="1949" dirty="0">
                <a:solidFill>
                  <a:schemeClr val="bg2"/>
                </a:solidFill>
                <a:latin typeface="+mn-lt"/>
                <a:cs typeface="+mn-cs"/>
              </a:rPr>
              <a:t>b can be used in regular expressions to represent word boundaries </a:t>
            </a:r>
            <a:br>
              <a:rPr lang="en-US" altLang="nl-NL" sz="1949" dirty="0">
                <a:solidFill>
                  <a:schemeClr val="bg2"/>
                </a:solidFill>
                <a:latin typeface="+mn-lt"/>
                <a:cs typeface="+mn-cs"/>
              </a:rPr>
            </a:br>
            <a:endParaRPr lang="en-US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/>
            <a:endParaRPr lang="nl-NL" altLang="nl-NL" sz="2001" dirty="0">
              <a:latin typeface="Verdana" panose="020B0604030504040204" pitchFamily="34" charset="0"/>
            </a:endParaRPr>
          </a:p>
          <a:p>
            <a:pPr eaLnBrk="1" hangingPunct="1"/>
            <a:endParaRPr lang="en-GB" altLang="nl-NL" sz="200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latin typeface="Verdana" panose="020B0604030504040204" pitchFamily="34" charset="0"/>
            </a:endParaRPr>
          </a:p>
        </p:txBody>
      </p:sp>
      <p:sp>
        <p:nvSpPr>
          <p:cNvPr id="35842" name="TextBox 1">
            <a:extLst>
              <a:ext uri="{FF2B5EF4-FFF2-40B4-BE49-F238E27FC236}">
                <a16:creationId xmlns:a16="http://schemas.microsoft.com/office/drawing/2014/main" id="{9358B614-17E8-FB44-B7D8-21E1B1BD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349" y="2457398"/>
            <a:ext cx="6849555" cy="217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2001" b="1" dirty="0">
                <a:latin typeface="Courier New" panose="02070309020205020404" pitchFamily="49" charset="0"/>
                <a:cs typeface="Courier New" panose="02070309020205020404" pitchFamily="49" charset="0"/>
              </a:rPr>
              <a:t>‘\</a:t>
            </a:r>
            <a:r>
              <a:rPr lang="en-GB" altLang="nl-NL" sz="2001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bsun</a:t>
            </a:r>
            <a:r>
              <a:rPr lang="en-GB" altLang="nl-NL" sz="2001" b="1" dirty="0">
                <a:latin typeface="Courier New" panose="02070309020205020404" pitchFamily="49" charset="0"/>
                <a:cs typeface="Courier New" panose="02070309020205020404" pitchFamily="49" charset="0"/>
              </a:rPr>
              <a:t>\b’</a:t>
            </a:r>
            <a:b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[…] Points to the unrisen sun! […]</a:t>
            </a:r>
            <a:b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[…] Startles the dreamer, sun-like truth […] </a:t>
            </a:r>
            <a:b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[…] stamped upon the sun; […]</a:t>
            </a:r>
            <a:b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GB" altLang="nl-NL" sz="1501" dirty="0"/>
          </a:p>
        </p:txBody>
      </p:sp>
    </p:spTree>
    <p:extLst>
      <p:ext uri="{BB962C8B-B14F-4D97-AF65-F5344CB8AC3E}">
        <p14:creationId xmlns:p14="http://schemas.microsoft.com/office/powerpoint/2010/main" val="3565162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10D6E38C-01F8-7441-93C0-507E225BB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139" y="1748372"/>
            <a:ext cx="6242147" cy="384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.		Any character</a:t>
            </a:r>
            <a:b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</a:b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\w		Any alphanumerical character: </a:t>
            </a:r>
            <a:b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		alphabetical characters, numbers and 		underscore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\d		Any digit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\s		White space: space, tab, newline</a:t>
            </a:r>
            <a:b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</a:b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[..]		Any of the characters supplied within 		square brackets, e.g. </a:t>
            </a:r>
            <a:r>
              <a:rPr lang="en-US" altLang="en-US" sz="1949" dirty="0">
                <a:solidFill>
                  <a:schemeClr val="bg2"/>
                </a:solidFill>
                <a:latin typeface="+mn-lt"/>
                <a:cs typeface="+mn-cs"/>
              </a:rPr>
              <a:t>[A-</a:t>
            </a:r>
            <a:r>
              <a:rPr lang="en-US" altLang="en-US" sz="1949" dirty="0" err="1">
                <a:solidFill>
                  <a:schemeClr val="bg2"/>
                </a:solidFill>
                <a:latin typeface="+mn-lt"/>
                <a:cs typeface="+mn-cs"/>
              </a:rPr>
              <a:t>Za</a:t>
            </a:r>
            <a:r>
              <a:rPr lang="en-US" altLang="en-US" sz="1949" dirty="0">
                <a:solidFill>
                  <a:schemeClr val="bg2"/>
                </a:solidFill>
                <a:latin typeface="+mn-lt"/>
                <a:cs typeface="+mn-cs"/>
              </a:rPr>
              <a:t>-z]</a:t>
            </a:r>
            <a:endParaRPr lang="nl-NL" altLang="en-US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None/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/>
            <a:endParaRPr lang="nl-NL" altLang="nl-NL" sz="2001" dirty="0">
              <a:latin typeface="Verdana" panose="020B0604030504040204" pitchFamily="34" charset="0"/>
            </a:endParaRPr>
          </a:p>
          <a:p>
            <a:pPr eaLnBrk="1" hangingPunct="1"/>
            <a:endParaRPr lang="en-GB" altLang="nl-NL" sz="200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latin typeface="Verdana" panose="020B0604030504040204" pitchFamily="34" charset="0"/>
            </a:endParaRPr>
          </a:p>
        </p:txBody>
      </p:sp>
      <p:sp>
        <p:nvSpPr>
          <p:cNvPr id="36866" name="Text Box 3">
            <a:extLst>
              <a:ext uri="{FF2B5EF4-FFF2-40B4-BE49-F238E27FC236}">
                <a16:creationId xmlns:a16="http://schemas.microsoft.com/office/drawing/2014/main" id="{1609224C-E08A-C34E-B0EF-742788425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1" y="848507"/>
            <a:ext cx="7622380" cy="55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2998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Character classes</a:t>
            </a:r>
            <a:endParaRPr lang="en-US" altLang="nl-NL" sz="2998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3679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7E4F1D54-F38B-184A-829B-CF2E4D78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283" y="1701708"/>
            <a:ext cx="6723838" cy="384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nl-NL" sz="2001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nl-NL" sz="2001" b="1" dirty="0">
                <a:latin typeface="Courier New" panose="02070309020205020404" pitchFamily="49" charset="0"/>
                <a:cs typeface="Courier New" panose="02070309020205020404" pitchFamily="49" charset="0"/>
              </a:rPr>
              <a:t>‘\d{4}’</a:t>
            </a:r>
          </a:p>
          <a:p>
            <a:pPr>
              <a:buFontTx/>
              <a:buNone/>
            </a:pP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nl-NL" sz="2001" i="1" dirty="0">
                <a:latin typeface="Courier New" panose="02070309020205020404" pitchFamily="49" charset="0"/>
                <a:cs typeface="Courier New" panose="02070309020205020404" pitchFamily="49" charset="0"/>
              </a:rPr>
              <a:t>Matches: 1234, </a:t>
            </a: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2013, 1066</a:t>
            </a:r>
            <a:b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00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GB" altLang="nl-NL" sz="2001" b="1" dirty="0">
                <a:latin typeface="Courier New" panose="02070309020205020404" pitchFamily="49" charset="0"/>
                <a:cs typeface="Courier New" panose="02070309020205020404" pitchFamily="49" charset="0"/>
              </a:rPr>
              <a:t>‘[a-</a:t>
            </a:r>
            <a:r>
              <a:rPr lang="en-GB" altLang="nl-NL" sz="2001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GB" altLang="nl-NL" sz="2001" b="1" dirty="0">
                <a:latin typeface="Courier New" panose="02070309020205020404" pitchFamily="49" charset="0"/>
                <a:cs typeface="Courier New" panose="02070309020205020404" pitchFamily="49" charset="0"/>
              </a:rPr>
              <a:t>-Z]+’</a:t>
            </a:r>
          </a:p>
          <a:p>
            <a:pPr>
              <a:buFontTx/>
              <a:buNone/>
            </a:pPr>
            <a:r>
              <a:rPr lang="en-GB" altLang="nl-NL" sz="2001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Matches any word that consists of 	alphabetical characters only</a:t>
            </a:r>
          </a:p>
          <a:p>
            <a:pPr>
              <a:buFontTx/>
              <a:buNone/>
            </a:pP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nl-NL" sz="2001" i="1" dirty="0">
                <a:latin typeface="Courier New" panose="02070309020205020404" pitchFamily="49" charset="0"/>
                <a:cs typeface="Courier New" panose="02070309020205020404" pitchFamily="49" charset="0"/>
              </a:rPr>
              <a:t>Does not FULLY match: </a:t>
            </a:r>
            <a:br>
              <a:rPr lang="en-GB" altLang="nl-NL" sz="2001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nl-NL" sz="2001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altLang="nl-NL" sz="2001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-mail, </a:t>
            </a:r>
            <a:r>
              <a:rPr lang="en-GB" altLang="nl-NL" sz="2001" b="1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22, </a:t>
            </a:r>
            <a:r>
              <a:rPr lang="en-GB" altLang="nl-NL" sz="2001" b="1" dirty="0">
                <a:latin typeface="Courier New" panose="02070309020205020404" pitchFamily="49" charset="0"/>
                <a:cs typeface="Courier New" panose="02070309020205020404" pitchFamily="49" charset="0"/>
              </a:rPr>
              <a:t>can</a:t>
            </a:r>
            <a:r>
              <a:rPr lang="en-GB" altLang="nl-NL" sz="2001" dirty="0">
                <a:latin typeface="Courier New" panose="02070309020205020404" pitchFamily="49" charset="0"/>
                <a:cs typeface="Courier New" panose="02070309020205020404" pitchFamily="49" charset="0"/>
              </a:rPr>
              <a:t>’t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00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None/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/>
            <a:endParaRPr lang="nl-NL" altLang="nl-NL" sz="2001" dirty="0">
              <a:latin typeface="Verdana" panose="020B0604030504040204" pitchFamily="34" charset="0"/>
            </a:endParaRPr>
          </a:p>
          <a:p>
            <a:pPr eaLnBrk="1" hangingPunct="1"/>
            <a:endParaRPr lang="en-GB" altLang="nl-NL" sz="200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latin typeface="Verdana" panose="020B0604030504040204" pitchFamily="34" charset="0"/>
            </a:endParaRPr>
          </a:p>
        </p:txBody>
      </p:sp>
      <p:sp>
        <p:nvSpPr>
          <p:cNvPr id="38914" name="Text Box 3">
            <a:extLst>
              <a:ext uri="{FF2B5EF4-FFF2-40B4-BE49-F238E27FC236}">
                <a16:creationId xmlns:a16="http://schemas.microsoft.com/office/drawing/2014/main" id="{D8CF0E1B-BF30-8A46-BA23-ED2E1E6C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1" y="908057"/>
            <a:ext cx="7622380" cy="55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2998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Examples</a:t>
            </a:r>
            <a:endParaRPr lang="en-US" altLang="nl-NL" sz="2998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5966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48A769A-49C4-8D46-8478-706CD7061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139" y="1748372"/>
            <a:ext cx="6242147" cy="384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{</a:t>
            </a:r>
            <a:r>
              <a:rPr lang="en-GB" altLang="nl-NL" sz="1949" dirty="0" err="1">
                <a:solidFill>
                  <a:schemeClr val="bg2"/>
                </a:solidFill>
                <a:latin typeface="+mn-lt"/>
                <a:cs typeface="+mn-cs"/>
              </a:rPr>
              <a:t>n,m</a:t>
            </a: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}		Pattern must occur a least n times, 			at most m times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{n,}		At least n times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{n}		Exactly n times</a:t>
            </a: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None/>
            </a:pP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? 		is the same as {0,1}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+		is the same as {1,}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*		Is the same as {0,}</a:t>
            </a:r>
          </a:p>
          <a:p>
            <a:pPr eaLnBrk="1" hangingPunct="1">
              <a:spcBef>
                <a:spcPct val="0"/>
              </a:spcBef>
            </a:pP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/>
            <a:endParaRPr lang="nl-NL" altLang="nl-NL" sz="2001" dirty="0">
              <a:latin typeface="Verdana" panose="020B0604030504040204" pitchFamily="34" charset="0"/>
            </a:endParaRPr>
          </a:p>
          <a:p>
            <a:pPr eaLnBrk="1" hangingPunct="1"/>
            <a:endParaRPr lang="en-GB" altLang="nl-NL" sz="200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latin typeface="Verdana" panose="020B0604030504040204" pitchFamily="34" charset="0"/>
            </a:endParaRPr>
          </a:p>
        </p:txBody>
      </p:sp>
      <p:sp>
        <p:nvSpPr>
          <p:cNvPr id="37890" name="Text Box 3">
            <a:extLst>
              <a:ext uri="{FF2B5EF4-FFF2-40B4-BE49-F238E27FC236}">
                <a16:creationId xmlns:a16="http://schemas.microsoft.com/office/drawing/2014/main" id="{72682203-917A-C34B-9330-57C73633C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1" y="848507"/>
            <a:ext cx="7622380" cy="55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2998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Quantifiers</a:t>
            </a:r>
            <a:endParaRPr lang="en-US" altLang="nl-NL" sz="2998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2271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506834DD-A4E9-CF4D-B1AF-39E49BF1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885" y="838062"/>
            <a:ext cx="4487061" cy="384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GB" altLang="nl-NL" sz="2699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699" b="1" dirty="0">
                <a:latin typeface="Courier New" panose="02070309020205020404" pitchFamily="49" charset="0"/>
                <a:cs typeface="Courier New" panose="02070309020205020404" pitchFamily="49" charset="0"/>
              </a:rPr>
              <a:t>‘b[</a:t>
            </a:r>
            <a:r>
              <a:rPr lang="en-GB" altLang="nl-NL" sz="2699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aeiou</a:t>
            </a:r>
            <a:r>
              <a:rPr lang="en-GB" altLang="nl-NL" sz="2699" b="1" dirty="0">
                <a:latin typeface="Courier New" panose="02070309020205020404" pitchFamily="49" charset="0"/>
                <a:cs typeface="Courier New" panose="02070309020205020404" pitchFamily="49" charset="0"/>
              </a:rPr>
              <a:t>]{1,2}t\w*’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699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699" dirty="0">
                <a:latin typeface="Courier New" panose="02070309020205020404" pitchFamily="49" charset="0"/>
                <a:cs typeface="Courier New" panose="02070309020205020404" pitchFamily="49" charset="0"/>
              </a:rPr>
              <a:t>	bit</a:t>
            </a: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r>
              <a:rPr lang="en-GB" altLang="nl-NL" sz="2699" dirty="0">
                <a:latin typeface="Courier New" panose="02070309020205020404" pitchFamily="49" charset="0"/>
                <a:cs typeface="Courier New" panose="02070309020205020404" pitchFamily="49" charset="0"/>
              </a:rPr>
              <a:t>	blister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699" dirty="0">
                <a:latin typeface="Courier New" panose="02070309020205020404" pitchFamily="49" charset="0"/>
                <a:cs typeface="Courier New" panose="02070309020205020404" pitchFamily="49" charset="0"/>
              </a:rPr>
              <a:t>	boathouse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699" dirty="0">
                <a:latin typeface="Courier New" panose="02070309020205020404" pitchFamily="49" charset="0"/>
                <a:cs typeface="Courier New" panose="02070309020205020404" pitchFamily="49" charset="0"/>
              </a:rPr>
              <a:t>	beauty</a:t>
            </a: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r>
              <a:rPr lang="en-GB" altLang="nl-NL" sz="2699" dirty="0">
                <a:latin typeface="Courier New" panose="02070309020205020404" pitchFamily="49" charset="0"/>
                <a:cs typeface="Courier New" panose="02070309020205020404" pitchFamily="49" charset="0"/>
              </a:rPr>
              <a:t>	boyhood</a:t>
            </a:r>
            <a:br>
              <a:rPr lang="en-GB" altLang="nl-NL" sz="2699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nl-NL" sz="2699" dirty="0">
                <a:latin typeface="Courier New" panose="02070309020205020404" pitchFamily="49" charset="0"/>
                <a:cs typeface="Courier New" panose="02070309020205020404" pitchFamily="49" charset="0"/>
              </a:rPr>
              <a:t>	but</a:t>
            </a:r>
          </a:p>
          <a:p>
            <a:pPr>
              <a:lnSpc>
                <a:spcPct val="80000"/>
              </a:lnSpc>
              <a:buClr>
                <a:srgbClr val="0C2577"/>
              </a:buClr>
              <a:buNone/>
            </a:pPr>
            <a:r>
              <a:rPr lang="en-GB" altLang="nl-NL" sz="2699" dirty="0">
                <a:latin typeface="Courier New" panose="02070309020205020404" pitchFamily="49" charset="0"/>
                <a:cs typeface="Courier New" panose="02070309020205020404" pitchFamily="49" charset="0"/>
              </a:rPr>
              <a:t>	beast</a:t>
            </a:r>
            <a:br>
              <a:rPr lang="en-GB" altLang="nl-NL" sz="2699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nl-NL" sz="2699" dirty="0">
                <a:latin typeface="Courier New" panose="02070309020205020404" pitchFamily="49" charset="0"/>
                <a:cs typeface="Courier New" panose="02070309020205020404" pitchFamily="49" charset="0"/>
              </a:rPr>
              <a:t>	beat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699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699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699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699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699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None/>
            </a:pPr>
            <a:endParaRPr lang="en-GB" altLang="nl-NL" sz="2699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699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nl-NL" sz="2699" dirty="0">
              <a:latin typeface="Verdana" panose="020B0604030504040204" pitchFamily="34" charset="0"/>
            </a:endParaRPr>
          </a:p>
          <a:p>
            <a:pPr eaLnBrk="1" hangingPunct="1"/>
            <a:endParaRPr lang="nl-NL" altLang="nl-NL" sz="2699" dirty="0">
              <a:latin typeface="Verdana" panose="020B0604030504040204" pitchFamily="34" charset="0"/>
            </a:endParaRPr>
          </a:p>
          <a:p>
            <a:pPr eaLnBrk="1" hangingPunct="1"/>
            <a:endParaRPr lang="en-GB" altLang="nl-NL" sz="2699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699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699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3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98007B1-B68B-3540-B85B-15877A788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327" y="1863642"/>
            <a:ext cx="6242147" cy="340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Do not match characters, but locations within strings.</a:t>
            </a:r>
          </a:p>
          <a:p>
            <a:pPr>
              <a:buFontTx/>
              <a:buNone/>
            </a:pP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buFontTx/>
              <a:buNone/>
            </a:pP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\b		Word boundaries</a:t>
            </a:r>
          </a:p>
          <a:p>
            <a:pPr>
              <a:buFontTx/>
              <a:buNone/>
            </a:pP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^		Start of a line</a:t>
            </a:r>
          </a:p>
          <a:p>
            <a:pPr>
              <a:buFontTx/>
              <a:buNone/>
            </a:pPr>
            <a:endParaRPr lang="en-GB" altLang="nl-NL" sz="1949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buFontTx/>
              <a:buNone/>
            </a:pPr>
            <a: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  <a:t>$ 		End of a line</a:t>
            </a:r>
            <a:br>
              <a:rPr lang="en-GB" altLang="nl-NL" sz="1949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GB" altLang="nl-NL" sz="2001" b="1" dirty="0">
                <a:latin typeface="Verdana" panose="020B0604030504040204" pitchFamily="34" charset="0"/>
              </a:rPr>
            </a:b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001" dirty="0">
                <a:latin typeface="Verdana" panose="020B060403050404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None/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nl-NL" sz="2001" dirty="0">
              <a:latin typeface="Verdana" panose="020B0604030504040204" pitchFamily="34" charset="0"/>
            </a:endParaRPr>
          </a:p>
          <a:p>
            <a:pPr eaLnBrk="1" hangingPunct="1"/>
            <a:endParaRPr lang="nl-NL" altLang="nl-NL" sz="2001" dirty="0">
              <a:latin typeface="Verdana" panose="020B0604030504040204" pitchFamily="34" charset="0"/>
            </a:endParaRPr>
          </a:p>
          <a:p>
            <a:pPr eaLnBrk="1" hangingPunct="1"/>
            <a:endParaRPr lang="en-GB" altLang="nl-NL" sz="200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001" dirty="0">
              <a:latin typeface="Verdana" panose="020B0604030504040204" pitchFamily="34" charset="0"/>
            </a:endParaRPr>
          </a:p>
        </p:txBody>
      </p:sp>
      <p:sp>
        <p:nvSpPr>
          <p:cNvPr id="40962" name="Text Box 3">
            <a:extLst>
              <a:ext uri="{FF2B5EF4-FFF2-40B4-BE49-F238E27FC236}">
                <a16:creationId xmlns:a16="http://schemas.microsoft.com/office/drawing/2014/main" id="{0D1C3A19-8FC4-2546-8A31-5E4C8734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1" y="908057"/>
            <a:ext cx="7622380" cy="55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2998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Anchors</a:t>
            </a:r>
            <a:endParaRPr lang="en-US" altLang="nl-NL" sz="2998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628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3">
            <a:extLst>
              <a:ext uri="{FF2B5EF4-FFF2-40B4-BE49-F238E27FC236}">
                <a16:creationId xmlns:a16="http://schemas.microsoft.com/office/drawing/2014/main" id="{88A98EDD-57A2-E542-BE66-8CD75CEDE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Variables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103F933-82C6-5C42-AF52-F652F735C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700213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30723" name="Rectangle 18">
            <a:extLst>
              <a:ext uri="{FF2B5EF4-FFF2-40B4-BE49-F238E27FC236}">
                <a16:creationId xmlns:a16="http://schemas.microsoft.com/office/drawing/2014/main" id="{B5A50CA3-9D2E-BA46-8A19-E6ED48198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1243013"/>
            <a:ext cx="720084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Variables have a name: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any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combination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of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alphanumerical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characters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with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an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underscore</a:t>
            </a:r>
            <a:endParaRPr lang="nl-NL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r>
              <a:rPr lang="en-US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keyword </a:t>
            </a:r>
            <a:endParaRPr lang="nl-NL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nl-NL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Variables can be </a:t>
            </a:r>
            <a:r>
              <a:rPr lang="en-GB" altLang="nl-NL" sz="2200" b="1" dirty="0">
                <a:solidFill>
                  <a:schemeClr val="bg2"/>
                </a:solidFill>
                <a:latin typeface="+mn-lt"/>
                <a:cs typeface="+mn-cs"/>
              </a:rPr>
              <a:t>assigned</a:t>
            </a: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 a value with a specific data type</a:t>
            </a:r>
            <a:b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keyword = “</a:t>
            </a:r>
            <a:r>
              <a:rPr lang="en-GB" altLang="nl-N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Elzevier</a:t>
            </a: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” ;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number = 10 ;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Examples of variable types include string (a sequence of characters), integer (whole numbers) and floating point numbers (rational numbers)</a:t>
            </a: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Verdana" panose="020B0604030504040204" pitchFamily="34" charset="0"/>
              </a:rPr>
            </a:br>
            <a:endParaRPr lang="en-US" altLang="nl-NL" sz="2400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8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>
            <a:extLst>
              <a:ext uri="{FF2B5EF4-FFF2-40B4-BE49-F238E27FC236}">
                <a16:creationId xmlns:a16="http://schemas.microsoft.com/office/drawing/2014/main" id="{A677E81E-0CFB-E94A-BABF-F091E32C6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Strings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03B9F33-1C8C-0147-98BB-AED0FCA47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700213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32771" name="Rectangle 18">
            <a:extLst>
              <a:ext uri="{FF2B5EF4-FFF2-40B4-BE49-F238E27FC236}">
                <a16:creationId xmlns:a16="http://schemas.microsoft.com/office/drawing/2014/main" id="{69986E42-0018-B743-90EA-283C96463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1243013"/>
            <a:ext cx="712884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Can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be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created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with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single quotes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and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nl-NL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with</a:t>
            </a: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 double quotes</a:t>
            </a:r>
            <a:b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nl-NL" altLang="nl-NL" sz="2200" dirty="0">
                <a:latin typeface="+mn-lt"/>
                <a:cs typeface="+mn-cs"/>
              </a:rPr>
              <a:t>	</a:t>
            </a:r>
            <a:r>
              <a:rPr lang="nl-NL" altLang="nl-N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nl-NL" alt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‘Douglas Adams’</a:t>
            </a:r>
            <a:br>
              <a:rPr lang="nl-NL" alt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alt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nl-NL" altLang="nl-N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nl-NL" alt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“The </a:t>
            </a:r>
            <a:r>
              <a:rPr lang="nl-NL" altLang="nl-N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Hitchhiker’s</a:t>
            </a:r>
            <a:r>
              <a:rPr lang="nl-NL" alt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guide </a:t>
            </a:r>
            <a:r>
              <a:rPr lang="nl-NL" altLang="nl-N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nl-NL" alt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nl-NL" altLang="nl-N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nl-NL" alt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altLang="nl-N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galaxy</a:t>
            </a:r>
            <a:r>
              <a:rPr lang="nl-NL" alt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marL="0" indent="0" eaLnBrk="1" hangingPunct="1">
              <a:lnSpc>
                <a:spcPct val="80000"/>
              </a:lnSpc>
              <a:buClr>
                <a:srgbClr val="0C2577"/>
              </a:buClr>
              <a:buNone/>
            </a:pPr>
            <a:endParaRPr lang="en-US" altLang="nl-NL" sz="22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“escape characters” can be used to add basic formatting: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r>
              <a:rPr lang="en-US" alt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“\n” 	new line</a:t>
            </a: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“\t” 	tab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Verdana" panose="020B0604030504040204" pitchFamily="34" charset="0"/>
              </a:rPr>
            </a:br>
            <a:endParaRPr lang="en-US" altLang="nl-NL" sz="2400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4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>
            <a:extLst>
              <a:ext uri="{FF2B5EF4-FFF2-40B4-BE49-F238E27FC236}">
                <a16:creationId xmlns:a16="http://schemas.microsoft.com/office/drawing/2014/main" id="{A677E81E-0CFB-E94A-BABF-F091E32C6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Numbers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03B9F33-1C8C-0147-98BB-AED0FCA47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700213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32771" name="Rectangle 18">
            <a:extLst>
              <a:ext uri="{FF2B5EF4-FFF2-40B4-BE49-F238E27FC236}">
                <a16:creationId xmlns:a16="http://schemas.microsoft.com/office/drawing/2014/main" id="{69986E42-0018-B743-90EA-283C96463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1243013"/>
            <a:ext cx="712884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Integers</a:t>
            </a:r>
            <a:b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nl-NL" altLang="nl-NL" sz="2200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br>
              <a:rPr lang="nl-NL" altLang="nl-NL" sz="2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nl-NL" altLang="nl-NL" sz="22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nl-NL" altLang="nl-NL" sz="22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0C2577"/>
              </a:buClr>
              <a:buNone/>
            </a:pPr>
            <a:endParaRPr lang="en-US" altLang="nl-NL" sz="22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Floating point numbers (or floats)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Verdana" panose="020B0604030504040204" pitchFamily="34" charset="0"/>
              </a:rPr>
            </a:br>
            <a:endParaRPr lang="en-US" altLang="nl-NL" sz="2400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0CC9FE-8AEA-4341-AEEC-EE5E17EBBA01}"/>
              </a:ext>
            </a:extLst>
          </p:cNvPr>
          <p:cNvSpPr/>
          <p:nvPr/>
        </p:nvSpPr>
        <p:spPr>
          <a:xfrm>
            <a:off x="2123728" y="2351822"/>
            <a:ext cx="3413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IQ = 140</a:t>
            </a:r>
          </a:p>
          <a:p>
            <a:r>
              <a:rPr lang="nl-N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numberOfWords</a:t>
            </a:r>
            <a:r>
              <a:rPr 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500</a:t>
            </a:r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8055B-3011-504B-B888-026F30FB0AD4}"/>
              </a:ext>
            </a:extLst>
          </p:cNvPr>
          <p:cNvSpPr/>
          <p:nvPr/>
        </p:nvSpPr>
        <p:spPr>
          <a:xfrm>
            <a:off x="2123728" y="4481344"/>
            <a:ext cx="3922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average</a:t>
            </a:r>
            <a:r>
              <a:rPr lang="nl-NL" alt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7.62563</a:t>
            </a:r>
          </a:p>
          <a:p>
            <a:r>
              <a:rPr lang="nl-N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percentage = 35.256348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4928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3">
            <a:extLst>
              <a:ext uri="{FF2B5EF4-FFF2-40B4-BE49-F238E27FC236}">
                <a16:creationId xmlns:a16="http://schemas.microsoft.com/office/drawing/2014/main" id="{88A98EDD-57A2-E542-BE66-8CD75CEDE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Mathematical operators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103F933-82C6-5C42-AF52-F652F735C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700213"/>
            <a:ext cx="75977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>
              <a:latin typeface="Verdana" panose="020B0604030504040204" pitchFamily="34" charset="0"/>
            </a:endParaRPr>
          </a:p>
        </p:txBody>
      </p:sp>
      <p:sp>
        <p:nvSpPr>
          <p:cNvPr id="30723" name="Rectangle 18">
            <a:extLst>
              <a:ext uri="{FF2B5EF4-FFF2-40B4-BE49-F238E27FC236}">
                <a16:creationId xmlns:a16="http://schemas.microsoft.com/office/drawing/2014/main" id="{B5A50CA3-9D2E-BA46-8A19-E6ED48198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1243013"/>
            <a:ext cx="720084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The following mathematical operators can be used:</a:t>
            </a: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  <a:t>+	addition</a:t>
            </a:r>
            <a:b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  <a:t>-	subtraction</a:t>
            </a:r>
            <a:b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  <a:t>/	division</a:t>
            </a:r>
            <a:b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altLang="nl-NL" sz="2200" b="1" dirty="0">
                <a:solidFill>
                  <a:schemeClr val="bg2"/>
                </a:solidFill>
                <a:latin typeface="+mn-lt"/>
                <a:cs typeface="+mn-cs"/>
              </a:rPr>
              <a:t>*	multiplication</a:t>
            </a: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For example:</a:t>
            </a: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r>
              <a:rPr lang="en-US" altLang="nl-NL" sz="2200" dirty="0">
                <a:solidFill>
                  <a:schemeClr val="bg2"/>
                </a:solidFill>
                <a:latin typeface="+mn-lt"/>
                <a:cs typeface="+mn-cs"/>
              </a:rPr>
              <a:t>	</a:t>
            </a:r>
            <a:r>
              <a:rPr lang="en-US" altLang="nl-NL" sz="2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= 5 + 6</a:t>
            </a:r>
            <a:br>
              <a:rPr lang="en-US" altLang="nl-NL" sz="2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nl-NL" sz="2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product = 5 * 6</a:t>
            </a:r>
            <a:endParaRPr lang="en-US" altLang="nl-NL" sz="18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US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>
              <a:lnSpc>
                <a:spcPct val="80000"/>
              </a:lnSpc>
              <a:buClr>
                <a:srgbClr val="0C2577"/>
              </a:buClr>
              <a:buNone/>
            </a:pPr>
            <a:endParaRPr lang="en-US" altLang="nl-NL" sz="1800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1"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400" dirty="0">
                <a:latin typeface="Verdana" panose="020B0604030504040204" pitchFamily="34" charset="0"/>
              </a:rPr>
            </a:br>
            <a:endParaRPr lang="en-US" altLang="nl-NL" sz="2400" dirty="0">
              <a:solidFill>
                <a:srgbClr val="0C2577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0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>
            <a:extLst>
              <a:ext uri="{FF2B5EF4-FFF2-40B4-BE49-F238E27FC236}">
                <a16:creationId xmlns:a16="http://schemas.microsoft.com/office/drawing/2014/main" id="{9AD9D8B5-B07F-7541-A9AC-A52F147B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Getting started</a:t>
            </a:r>
            <a:endParaRPr lang="en-US" altLang="nl-NL" sz="36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C976F73-3FEF-F247-9D5A-A10939BA8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340768"/>
            <a:ext cx="79200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GB" altLang="nl-NL" sz="24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  <a:hlinkClick r:id="rId3"/>
              </a:rPr>
              <a:t>Download and install Python</a:t>
            </a: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 (for this course, Python 3.7.0 or higher is needed; latest version is 3.8.0)</a:t>
            </a:r>
            <a:b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Choose and install a code editor (e.g. PyCharm, Visual Studio Code or Atom)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Create a working directory on your computer; a directory for your code.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Open the code editor and create code, for example: 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Save the program in your working directory, using the .</a:t>
            </a:r>
            <a:r>
              <a:rPr lang="en-GB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py</a:t>
            </a: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 extension (e.g. ‘</a:t>
            </a:r>
            <a:r>
              <a:rPr lang="en-GB" altLang="nl-NL" sz="2200" dirty="0" err="1">
                <a:solidFill>
                  <a:schemeClr val="bg2"/>
                </a:solidFill>
                <a:latin typeface="+mn-lt"/>
                <a:cs typeface="+mn-cs"/>
              </a:rPr>
              <a:t>firstProgram.py</a:t>
            </a:r>
            <a: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  <a:t>’)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None/>
            </a:pPr>
            <a:br>
              <a:rPr lang="en-GB" altLang="nl-NL" sz="2200" dirty="0">
                <a:solidFill>
                  <a:schemeClr val="bg2"/>
                </a:solidFill>
                <a:latin typeface="+mn-lt"/>
                <a:cs typeface="+mn-cs"/>
              </a:rPr>
            </a:br>
            <a:endParaRPr lang="en-GB" altLang="nl-NL" sz="22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None/>
            </a:pPr>
            <a:br>
              <a:rPr lang="en-GB" altLang="nl-NL" sz="1800" dirty="0">
                <a:solidFill>
                  <a:schemeClr val="bg2"/>
                </a:solidFill>
                <a:latin typeface="+mn-lt"/>
                <a:cs typeface="+mn-cs"/>
              </a:rPr>
            </a:br>
            <a:br>
              <a:rPr lang="en-GB" alt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alt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br>
              <a:rPr lang="en-GB" altLang="nl-NL" sz="2000" dirty="0">
                <a:latin typeface="Verdana" panose="020B0604030504040204" pitchFamily="34" charset="0"/>
              </a:rPr>
            </a:br>
            <a:endParaRPr lang="en-GB" altLang="nl-NL" sz="20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None/>
            </a:pPr>
            <a:br>
              <a:rPr lang="en-GB" altLang="nl-NL" sz="2400" dirty="0">
                <a:latin typeface="Verdana" panose="020B0604030504040204" pitchFamily="34" charset="0"/>
              </a:rPr>
            </a:br>
            <a:endParaRPr lang="en-GB" altLang="nl-NL" sz="24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AutoNum type="arabicPeriod"/>
            </a:pPr>
            <a:endParaRPr lang="en-GB" altLang="nl-NL" sz="2400" dirty="0">
              <a:latin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None/>
            </a:pPr>
            <a:endParaRPr lang="en-GB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Tx/>
              <a:buNone/>
            </a:pPr>
            <a:endParaRPr lang="en-GB" alt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C2577"/>
              </a:buClr>
              <a:buFont typeface="Arial" panose="020B0604020202020204" pitchFamily="34" charset="0"/>
              <a:buChar char="□"/>
            </a:pPr>
            <a:endParaRPr lang="en-GB" altLang="nl-NL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C2577"/>
              </a:buClr>
              <a:buFontTx/>
              <a:buNone/>
            </a:pPr>
            <a:endParaRPr lang="en-US" altLang="nl-NL" sz="2400" dirty="0">
              <a:latin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2D0526-CA71-E944-B3F5-862DB590043F}"/>
              </a:ext>
            </a:extLst>
          </p:cNvPr>
          <p:cNvSpPr txBox="1"/>
          <p:nvPr/>
        </p:nvSpPr>
        <p:spPr>
          <a:xfrm>
            <a:off x="2051720" y="458112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nl-N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print( ’It works!’ ) ;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8766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3391503b78eef4dbc509238ebde2b79163865"/>
</p:tagLst>
</file>

<file path=ppt/theme/theme1.xml><?xml version="1.0" encoding="utf-8"?>
<a:theme xmlns:a="http://schemas.openxmlformats.org/drawingml/2006/main" name="Corporate template-set Universiteit Leiden">
  <a:themeElements>
    <a:clrScheme name="Aangepast 28">
      <a:dk1>
        <a:srgbClr val="000000"/>
      </a:dk1>
      <a:lt1>
        <a:srgbClr val="FFFFFF"/>
      </a:lt1>
      <a:dk2>
        <a:srgbClr val="8592BC"/>
      </a:dk2>
      <a:lt2>
        <a:srgbClr val="0C2577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4-3-windows-en-zonder-slidenr</Template>
  <TotalTime>6100</TotalTime>
  <Words>926</Words>
  <Application>Microsoft Macintosh PowerPoint</Application>
  <PresentationFormat>On-screen Show (4:3)</PresentationFormat>
  <Paragraphs>538</Paragraphs>
  <Slides>46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Courier New</vt:lpstr>
      <vt:lpstr>Georgia</vt:lpstr>
      <vt:lpstr>Minion</vt:lpstr>
      <vt:lpstr>Verdana</vt:lpstr>
      <vt:lpstr>Corporate template-set Universiteit Leiden</vt:lpstr>
      <vt:lpstr>Programming in Python  Week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Peter Verhaar</dc:creator>
  <cp:lastModifiedBy>Peter Verhaar</cp:lastModifiedBy>
  <cp:revision>119</cp:revision>
  <dcterms:created xsi:type="dcterms:W3CDTF">2017-06-05T20:40:23Z</dcterms:created>
  <dcterms:modified xsi:type="dcterms:W3CDTF">2019-10-24T20:23:42Z</dcterms:modified>
</cp:coreProperties>
</file>